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notesSlides/notesSlide146.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notesSlides/notesSlide122.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149.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9"/>
  </p:notesMasterIdLst>
  <p:sldIdLst>
    <p:sldId id="256" r:id="rId2"/>
    <p:sldId id="355" r:id="rId3"/>
    <p:sldId id="337" r:id="rId4"/>
    <p:sldId id="257" r:id="rId5"/>
    <p:sldId id="265" r:id="rId6"/>
    <p:sldId id="279" r:id="rId7"/>
    <p:sldId id="277" r:id="rId8"/>
    <p:sldId id="460" r:id="rId9"/>
    <p:sldId id="258" r:id="rId10"/>
    <p:sldId id="281" r:id="rId11"/>
    <p:sldId id="462" r:id="rId12"/>
    <p:sldId id="356" r:id="rId13"/>
    <p:sldId id="259" r:id="rId14"/>
    <p:sldId id="260" r:id="rId15"/>
    <p:sldId id="366" r:id="rId16"/>
    <p:sldId id="367" r:id="rId17"/>
    <p:sldId id="357" r:id="rId18"/>
    <p:sldId id="292" r:id="rId19"/>
    <p:sldId id="264" r:id="rId20"/>
    <p:sldId id="358" r:id="rId21"/>
    <p:sldId id="303" r:id="rId22"/>
    <p:sldId id="449" r:id="rId23"/>
    <p:sldId id="311" r:id="rId24"/>
    <p:sldId id="359" r:id="rId25"/>
    <p:sldId id="293" r:id="rId26"/>
    <p:sldId id="324" r:id="rId27"/>
    <p:sldId id="348" r:id="rId28"/>
    <p:sldId id="347" r:id="rId29"/>
    <p:sldId id="452" r:id="rId30"/>
    <p:sldId id="453" r:id="rId31"/>
    <p:sldId id="288" r:id="rId32"/>
    <p:sldId id="454" r:id="rId33"/>
    <p:sldId id="456" r:id="rId34"/>
    <p:sldId id="457" r:id="rId35"/>
    <p:sldId id="458" r:id="rId36"/>
    <p:sldId id="287" r:id="rId37"/>
    <p:sldId id="290" r:id="rId38"/>
    <p:sldId id="467" r:id="rId39"/>
    <p:sldId id="304" r:id="rId40"/>
    <p:sldId id="291" r:id="rId41"/>
    <p:sldId id="429" r:id="rId42"/>
    <p:sldId id="305" r:id="rId43"/>
    <p:sldId id="349" r:id="rId44"/>
    <p:sldId id="405" r:id="rId45"/>
    <p:sldId id="466" r:id="rId46"/>
    <p:sldId id="468" r:id="rId47"/>
    <p:sldId id="464" r:id="rId48"/>
    <p:sldId id="465" r:id="rId49"/>
    <p:sldId id="463" r:id="rId50"/>
    <p:sldId id="360" r:id="rId51"/>
    <p:sldId id="353" r:id="rId52"/>
    <p:sldId id="346" r:id="rId53"/>
    <p:sldId id="354" r:id="rId54"/>
    <p:sldId id="350" r:id="rId55"/>
    <p:sldId id="351" r:id="rId56"/>
    <p:sldId id="391" r:id="rId57"/>
    <p:sldId id="407" r:id="rId58"/>
    <p:sldId id="392" r:id="rId59"/>
    <p:sldId id="362" r:id="rId60"/>
    <p:sldId id="393" r:id="rId61"/>
    <p:sldId id="352" r:id="rId62"/>
    <p:sldId id="395" r:id="rId63"/>
    <p:sldId id="271" r:id="rId64"/>
    <p:sldId id="365" r:id="rId65"/>
    <p:sldId id="363" r:id="rId66"/>
    <p:sldId id="394" r:id="rId67"/>
    <p:sldId id="270" r:id="rId68"/>
    <p:sldId id="406" r:id="rId69"/>
    <p:sldId id="364" r:id="rId70"/>
    <p:sldId id="316" r:id="rId71"/>
    <p:sldId id="397" r:id="rId72"/>
    <p:sldId id="368" r:id="rId73"/>
    <p:sldId id="317" r:id="rId74"/>
    <p:sldId id="370" r:id="rId75"/>
    <p:sldId id="401" r:id="rId76"/>
    <p:sldId id="403" r:id="rId77"/>
    <p:sldId id="404" r:id="rId78"/>
    <p:sldId id="398" r:id="rId79"/>
    <p:sldId id="336" r:id="rId80"/>
    <p:sldId id="446" r:id="rId81"/>
    <p:sldId id="447" r:id="rId82"/>
    <p:sldId id="448" r:id="rId83"/>
    <p:sldId id="373" r:id="rId84"/>
    <p:sldId id="375" r:id="rId85"/>
    <p:sldId id="376" r:id="rId86"/>
    <p:sldId id="282" r:id="rId87"/>
    <p:sldId id="371" r:id="rId88"/>
    <p:sldId id="302" r:id="rId89"/>
    <p:sldId id="380" r:id="rId90"/>
    <p:sldId id="372" r:id="rId91"/>
    <p:sldId id="408" r:id="rId92"/>
    <p:sldId id="409" r:id="rId93"/>
    <p:sldId id="385" r:id="rId94"/>
    <p:sldId id="410" r:id="rId95"/>
    <p:sldId id="338" r:id="rId96"/>
    <p:sldId id="381" r:id="rId97"/>
    <p:sldId id="343" r:id="rId98"/>
    <p:sldId id="411" r:id="rId99"/>
    <p:sldId id="318" r:id="rId100"/>
    <p:sldId id="319" r:id="rId101"/>
    <p:sldId id="382" r:id="rId102"/>
    <p:sldId id="297" r:id="rId103"/>
    <p:sldId id="412" r:id="rId104"/>
    <p:sldId id="383" r:id="rId105"/>
    <p:sldId id="384" r:id="rId106"/>
    <p:sldId id="320" r:id="rId107"/>
    <p:sldId id="445" r:id="rId108"/>
    <p:sldId id="342" r:id="rId109"/>
    <p:sldId id="413" r:id="rId110"/>
    <p:sldId id="321" r:id="rId111"/>
    <p:sldId id="414" r:id="rId112"/>
    <p:sldId id="416" r:id="rId113"/>
    <p:sldId id="322" r:id="rId114"/>
    <p:sldId id="417" r:id="rId115"/>
    <p:sldId id="418" r:id="rId116"/>
    <p:sldId id="323" r:id="rId117"/>
    <p:sldId id="420" r:id="rId118"/>
    <p:sldId id="419" r:id="rId119"/>
    <p:sldId id="421" r:id="rId120"/>
    <p:sldId id="422" r:id="rId121"/>
    <p:sldId id="450" r:id="rId122"/>
    <p:sldId id="386" r:id="rId123"/>
    <p:sldId id="309" r:id="rId124"/>
    <p:sldId id="423" r:id="rId125"/>
    <p:sldId id="387" r:id="rId126"/>
    <p:sldId id="424" r:id="rId127"/>
    <p:sldId id="388" r:id="rId128"/>
    <p:sldId id="298" r:id="rId129"/>
    <p:sldId id="425" r:id="rId130"/>
    <p:sldId id="426" r:id="rId131"/>
    <p:sldId id="427" r:id="rId132"/>
    <p:sldId id="428" r:id="rId133"/>
    <p:sldId id="430" r:id="rId134"/>
    <p:sldId id="389" r:id="rId135"/>
    <p:sldId id="301" r:id="rId136"/>
    <p:sldId id="432" r:id="rId137"/>
    <p:sldId id="433" r:id="rId138"/>
    <p:sldId id="330" r:id="rId139"/>
    <p:sldId id="434" r:id="rId140"/>
    <p:sldId id="435" r:id="rId141"/>
    <p:sldId id="390" r:id="rId142"/>
    <p:sldId id="331" r:id="rId143"/>
    <p:sldId id="332" r:id="rId144"/>
    <p:sldId id="443" r:id="rId145"/>
    <p:sldId id="326" r:id="rId146"/>
    <p:sldId id="437" r:id="rId147"/>
    <p:sldId id="438" r:id="rId148"/>
    <p:sldId id="439" r:id="rId149"/>
    <p:sldId id="441" r:id="rId150"/>
    <p:sldId id="442" r:id="rId151"/>
    <p:sldId id="378" r:id="rId152"/>
    <p:sldId id="339" r:id="rId153"/>
    <p:sldId id="328" r:id="rId154"/>
    <p:sldId id="459" r:id="rId155"/>
    <p:sldId id="340" r:id="rId156"/>
    <p:sldId id="341" r:id="rId157"/>
    <p:sldId id="333" r:id="rId158"/>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C66"/>
    <a:srgbClr val="FF3300"/>
    <a:srgbClr val="007A3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2" autoAdjust="0"/>
    <p:restoredTop sz="94628" autoAdjust="0"/>
  </p:normalViewPr>
  <p:slideViewPr>
    <p:cSldViewPr>
      <p:cViewPr varScale="1">
        <p:scale>
          <a:sx n="159" d="100"/>
          <a:sy n="159" d="100"/>
        </p:scale>
        <p:origin x="-126" y="-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28-1-2018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a:t>
            </a:fld>
            <a:endParaRPr lang="nl-NL"/>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106</a:t>
            </a:fld>
            <a:endParaRPr lang="nl-NL"/>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107</a:t>
            </a:fld>
            <a:endParaRPr lang="nl-NL"/>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108</a:t>
            </a:fld>
            <a:endParaRPr lang="nl-NL"/>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109</a:t>
            </a:fld>
            <a:endParaRPr lang="nl-NL"/>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110</a:t>
            </a:fld>
            <a:endParaRPr lang="nl-NL"/>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111</a:t>
            </a:fld>
            <a:endParaRPr lang="nl-NL"/>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112</a:t>
            </a:fld>
            <a:endParaRPr lang="nl-NL"/>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113</a:t>
            </a:fld>
            <a:endParaRPr lang="nl-NL"/>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114</a:t>
            </a:fld>
            <a:endParaRPr lang="nl-NL"/>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115</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116</a:t>
            </a:fld>
            <a:endParaRPr lang="nl-NL"/>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117</a:t>
            </a:fld>
            <a:endParaRPr lang="nl-NL"/>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118</a:t>
            </a:fld>
            <a:endParaRPr lang="nl-NL"/>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119</a:t>
            </a:fld>
            <a:endParaRPr lang="nl-NL"/>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120</a:t>
            </a:fld>
            <a:endParaRPr lang="nl-NL"/>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121</a:t>
            </a:fld>
            <a:endParaRPr lang="nl-NL"/>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122</a:t>
            </a:fld>
            <a:endParaRPr lang="nl-NL"/>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123</a:t>
            </a:fld>
            <a:endParaRPr lang="nl-NL"/>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124</a:t>
            </a:fld>
            <a:endParaRPr lang="nl-NL"/>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125</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126</a:t>
            </a:fld>
            <a:endParaRPr lang="nl-NL"/>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127</a:t>
            </a:fld>
            <a:endParaRPr lang="nl-NL"/>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128</a:t>
            </a:fld>
            <a:endParaRPr lang="nl-NL"/>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129</a:t>
            </a:fld>
            <a:endParaRPr lang="nl-NL"/>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130</a:t>
            </a:fld>
            <a:endParaRPr lang="nl-NL"/>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131</a:t>
            </a:fld>
            <a:endParaRPr lang="nl-NL"/>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132</a:t>
            </a:fld>
            <a:endParaRPr lang="nl-NL"/>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133</a:t>
            </a:fld>
            <a:endParaRPr lang="nl-NL"/>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134</a:t>
            </a:fld>
            <a:endParaRPr lang="nl-NL"/>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135</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136</a:t>
            </a:fld>
            <a:endParaRPr lang="nl-NL"/>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137</a:t>
            </a:fld>
            <a:endParaRPr lang="nl-NL"/>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138</a:t>
            </a:fld>
            <a:endParaRPr lang="nl-NL"/>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139</a:t>
            </a:fld>
            <a:endParaRPr lang="nl-NL"/>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140</a:t>
            </a:fld>
            <a:endParaRPr lang="nl-NL"/>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141</a:t>
            </a:fld>
            <a:endParaRPr lang="nl-NL"/>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142</a:t>
            </a:fld>
            <a:endParaRPr lang="nl-NL"/>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143</a:t>
            </a:fld>
            <a:endParaRPr lang="nl-NL"/>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144</a:t>
            </a:fld>
            <a:endParaRPr lang="nl-NL"/>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145</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146</a:t>
            </a:fld>
            <a:endParaRPr lang="nl-NL"/>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147</a:t>
            </a:fld>
            <a:endParaRPr lang="nl-NL"/>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148</a:t>
            </a:fld>
            <a:endParaRPr lang="nl-NL"/>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149</a:t>
            </a:fld>
            <a:endParaRPr lang="nl-NL"/>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150</a:t>
            </a:fld>
            <a:endParaRPr lang="nl-NL"/>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151</a:t>
            </a:fld>
            <a:endParaRPr lang="nl-NL"/>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152</a:t>
            </a:fld>
            <a:endParaRPr lang="nl-NL"/>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153</a:t>
            </a:fld>
            <a:endParaRPr lang="nl-NL"/>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155</a:t>
            </a:fld>
            <a:endParaRPr lang="nl-NL"/>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156</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157</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smtClean="0"/>
              <a:t>The LED has polarity. The long</a:t>
            </a:r>
            <a:r>
              <a:rPr lang="en-US" baseline="0" dirty="0" smtClean="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smtClean="0"/>
              <a:t>Arduino</a:t>
            </a:r>
            <a:r>
              <a:rPr lang="en-US" baseline="0" dirty="0" smtClean="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31</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32</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39</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40</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41</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42</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43</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44</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47</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52</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53</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54</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55</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56</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62</a:t>
            </a:fld>
            <a:endParaRPr lang="nl-N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63</a:t>
            </a:fld>
            <a:endParaRPr lang="nl-NL"/>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64</a:t>
            </a:fld>
            <a:endParaRPr lang="nl-NL"/>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65</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66</a:t>
            </a:fld>
            <a:endParaRPr lang="nl-NL"/>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67</a:t>
            </a:fld>
            <a:endParaRPr lang="nl-NL"/>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68</a:t>
            </a:fld>
            <a:endParaRPr lang="nl-NL"/>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69</a:t>
            </a:fld>
            <a:endParaRPr lang="nl-NL"/>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70</a:t>
            </a:fld>
            <a:endParaRPr lang="nl-NL"/>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71</a:t>
            </a:fld>
            <a:endParaRPr lang="nl-NL"/>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72</a:t>
            </a:fld>
            <a:endParaRPr lang="nl-NL"/>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73</a:t>
            </a:fld>
            <a:endParaRPr lang="nl-NL"/>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74</a:t>
            </a:fld>
            <a:endParaRPr lang="nl-NL"/>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75</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76</a:t>
            </a:fld>
            <a:endParaRPr lang="nl-NL"/>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77</a:t>
            </a:fld>
            <a:endParaRPr lang="nl-NL"/>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78</a:t>
            </a:fld>
            <a:endParaRPr lang="nl-NL"/>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79</a:t>
            </a:fld>
            <a:endParaRPr lang="nl-NL"/>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80</a:t>
            </a:fld>
            <a:endParaRPr lang="nl-NL"/>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81</a:t>
            </a:fld>
            <a:endParaRPr lang="nl-NL"/>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82</a:t>
            </a:fld>
            <a:endParaRPr lang="nl-NL"/>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83</a:t>
            </a:fld>
            <a:endParaRPr lang="nl-NL"/>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84</a:t>
            </a:fld>
            <a:endParaRPr lang="nl-NL"/>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85</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86</a:t>
            </a:fld>
            <a:endParaRPr lang="nl-NL"/>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87</a:t>
            </a:fld>
            <a:endParaRPr lang="nl-NL"/>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88</a:t>
            </a:fld>
            <a:endParaRPr lang="nl-NL"/>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89</a:t>
            </a:fld>
            <a:endParaRPr lang="nl-NL"/>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90</a:t>
            </a:fld>
            <a:endParaRPr lang="nl-NL"/>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91</a:t>
            </a:fld>
            <a:endParaRPr lang="nl-NL"/>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92</a:t>
            </a:fld>
            <a:endParaRPr lang="nl-NL"/>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93</a:t>
            </a:fld>
            <a:endParaRPr lang="nl-NL"/>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94</a:t>
            </a:fld>
            <a:endParaRPr lang="nl-NL"/>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95</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96</a:t>
            </a:fld>
            <a:endParaRPr lang="nl-NL"/>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97</a:t>
            </a:fld>
            <a:endParaRPr lang="nl-NL"/>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98</a:t>
            </a:fld>
            <a:endParaRPr lang="nl-NL"/>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99</a:t>
            </a:fld>
            <a:endParaRPr lang="nl-NL"/>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100</a:t>
            </a:fld>
            <a:endParaRPr lang="nl-NL"/>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101</a:t>
            </a:fld>
            <a:endParaRPr lang="nl-NL"/>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102</a:t>
            </a:fld>
            <a:endParaRPr lang="nl-NL"/>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103</a:t>
            </a:fld>
            <a:endParaRPr lang="nl-NL"/>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104</a:t>
            </a:fld>
            <a:endParaRPr lang="nl-NL"/>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105</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33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smtClean="0"/>
              <a:t>Klik om de stijl te bewerken</a:t>
            </a:r>
            <a:endParaRPr lang="nl-NL"/>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het opmaakprofiel van de modelondertitel te bewerken</a:t>
            </a:r>
            <a:endParaRPr lang="nl-N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smtClean="0"/>
              <a:t>Klik om de stijl te bewerken</a:t>
            </a:r>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430887"/>
          </a:xfrm>
          <a:prstGeom prst="rect">
            <a:avLst/>
          </a:prstGeom>
          <a:noFill/>
        </p:spPr>
        <p:txBody>
          <a:bodyPr wrap="square" rtlCol="0">
            <a:spAutoFit/>
          </a:bodyPr>
          <a:lstStyle/>
          <a:p>
            <a:r>
              <a:rPr lang="en-US" sz="1100" dirty="0" smtClean="0"/>
              <a:t>Hans de </a:t>
            </a:r>
            <a:r>
              <a:rPr lang="en-US" sz="1100" dirty="0" err="1" smtClean="0"/>
              <a:t>Jong</a:t>
            </a:r>
            <a:r>
              <a:rPr lang="en-US" sz="1100" dirty="0" smtClean="0"/>
              <a:t> / Gerhard </a:t>
            </a:r>
            <a:r>
              <a:rPr lang="en-US" sz="1100" dirty="0" err="1" smtClean="0"/>
              <a:t>Hepp</a:t>
            </a:r>
            <a:r>
              <a:rPr lang="en-US" sz="1100" dirty="0" smtClean="0"/>
              <a:t> /</a:t>
            </a:r>
            <a:r>
              <a:rPr lang="en-US" sz="1100" baseline="0" dirty="0" smtClean="0"/>
              <a:t> </a:t>
            </a:r>
          </a:p>
          <a:p>
            <a:r>
              <a:rPr lang="en-US" sz="1100" baseline="0" dirty="0" smtClean="0"/>
              <a:t>Erwin van </a:t>
            </a:r>
            <a:r>
              <a:rPr lang="en-US" sz="1100" baseline="0" dirty="0" err="1" smtClean="0"/>
              <a:t>der</a:t>
            </a:r>
            <a:r>
              <a:rPr lang="en-US" sz="1100" baseline="0" dirty="0" smtClean="0"/>
              <a:t> Ham</a:t>
            </a:r>
            <a:endParaRPr lang="nl-NL" sz="1100" dirty="0"/>
          </a:p>
        </p:txBody>
      </p:sp>
      <p:pic>
        <p:nvPicPr>
          <p:cNvPr id="8" name="Picture 2" descr="C:\Users\M5810video\Documents\Weekendschool\Pi And More\piandmore-big.png"/>
          <p:cNvPicPr>
            <a:picLocks noChangeAspect="1" noChangeArrowheads="1"/>
          </p:cNvPicPr>
          <p:nvPr userDrawn="1"/>
        </p:nvPicPr>
        <p:blipFill>
          <a:blip r:embed="rId14" cstate="print"/>
          <a:srcRect/>
          <a:stretch>
            <a:fillRect/>
          </a:stretch>
        </p:blipFill>
        <p:spPr bwMode="auto">
          <a:xfrm>
            <a:off x="7089678" y="4682429"/>
            <a:ext cx="794690" cy="409601"/>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0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www.rexegg.com/regex-quickstart.html"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49.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6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86.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smtClean="0"/>
              <a:t>Beginners</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10 1/2</a:t>
            </a:r>
          </a:p>
          <a:p>
            <a:r>
              <a:rPr lang="en-US" dirty="0" smtClean="0">
                <a:solidFill>
                  <a:schemeClr val="bg1"/>
                </a:solidFill>
              </a:rPr>
              <a:t>Stuttgart – 24 February 2018 </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339502"/>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987574"/>
            <a:ext cx="1728192" cy="1872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987574"/>
            <a:ext cx="4608512" cy="26642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3B   .</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dirty="0"/>
          </a:p>
        </p:txBody>
      </p:sp>
      <p:sp>
        <p:nvSpPr>
          <p:cNvPr id="8" name="Rechthoek 7"/>
          <p:cNvSpPr/>
          <p:nvPr/>
        </p:nvSpPr>
        <p:spPr>
          <a:xfrm>
            <a:off x="539552" y="1347614"/>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2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p:nvPr/>
        </p:nvCxnSpPr>
        <p:spPr>
          <a:xfrm>
            <a:off x="2411760" y="1851670"/>
            <a:ext cx="108012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a:t>
            </a:r>
          </a:p>
        </p:txBody>
      </p:sp>
      <p:sp>
        <p:nvSpPr>
          <p:cNvPr id="42" name="Rechthoek 41"/>
          <p:cNvSpPr/>
          <p:nvPr/>
        </p:nvSpPr>
        <p:spPr>
          <a:xfrm>
            <a:off x="1619672" y="1347614"/>
            <a:ext cx="79208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Scratch 2 extension for </a:t>
            </a:r>
            <a:r>
              <a:rPr lang="en-US" sz="900" dirty="0" err="1" smtClean="0"/>
              <a:t>scratchClient</a:t>
            </a:r>
            <a:endParaRPr lang="nl-NL" sz="900" dirty="0"/>
          </a:p>
        </p:txBody>
      </p:sp>
      <p:cxnSp>
        <p:nvCxnSpPr>
          <p:cNvPr id="52" name="Rechte verbindingslijn met pijl 51"/>
          <p:cNvCxnSpPr/>
          <p:nvPr/>
        </p:nvCxnSpPr>
        <p:spPr>
          <a:xfrm flipV="1">
            <a:off x="4211960" y="2283718"/>
            <a:ext cx="0" cy="288032"/>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 care of drift and jitter</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Not all joysticks will give the same value if they are in the middle position</a:t>
            </a:r>
          </a:p>
          <a:p>
            <a:r>
              <a:rPr lang="en-US" dirty="0" smtClean="0"/>
              <a:t>Influenced by temperature, the value produced in the middle position can drift over time.</a:t>
            </a:r>
          </a:p>
          <a:p>
            <a:r>
              <a:rPr lang="en-US" dirty="0" smtClean="0"/>
              <a:t>Therefore build in some threshold around the middle position</a:t>
            </a:r>
          </a:p>
          <a:p>
            <a:pPr lvl="1"/>
            <a:r>
              <a:rPr lang="en-US" dirty="0" smtClean="0"/>
              <a:t>If the middle position is 512, then do only react if the value changes by at least ca. 15, so e.g. &gt; 525 or &lt; 500.</a:t>
            </a:r>
          </a:p>
          <a:p>
            <a:pPr lvl="1"/>
            <a:r>
              <a:rPr lang="en-US" dirty="0" smtClean="0"/>
              <a:t>Whether 15 is enough as threshold you will learn over time. Increase the value if it drifts more than that.</a:t>
            </a:r>
          </a:p>
          <a:p>
            <a:pPr lvl="1"/>
            <a:r>
              <a:rPr lang="en-US" dirty="0" smtClean="0"/>
              <a:t>If you have a general program that works with several joysticks then you may have to use a larger threshold, or you need to calibrate (adapt the program for each particular servo).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100</a:t>
            </a:fld>
            <a:endParaRPr lang="nl-NL"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Control a 3-color LED</a:t>
            </a:r>
            <a:endParaRPr lang="nl-NL" dirty="0"/>
          </a:p>
        </p:txBody>
      </p:sp>
      <p:sp>
        <p:nvSpPr>
          <p:cNvPr id="6" name="Ondertitel 5"/>
          <p:cNvSpPr>
            <a:spLocks noGrp="1"/>
          </p:cNvSpPr>
          <p:nvPr>
            <p:ph type="subTitle" idx="1"/>
          </p:nvPr>
        </p:nvSpPr>
        <p:spPr/>
        <p:txBody>
          <a:bodyPr/>
          <a:lstStyle/>
          <a:p>
            <a:r>
              <a:rPr lang="en-US" dirty="0" smtClean="0">
                <a:solidFill>
                  <a:schemeClr val="bg1"/>
                </a:solidFill>
              </a:rPr>
              <a:t>To make all colors</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101</a:t>
            </a:fld>
            <a:endParaRPr lang="nl-NL"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 a 3-color LED</a:t>
            </a:r>
            <a:endParaRPr lang="nl-NL" dirty="0"/>
          </a:p>
        </p:txBody>
      </p:sp>
      <p:sp>
        <p:nvSpPr>
          <p:cNvPr id="3" name="Tijdelijke aanduiding voor inhoud 2"/>
          <p:cNvSpPr>
            <a:spLocks noGrp="1"/>
          </p:cNvSpPr>
          <p:nvPr>
            <p:ph idx="1"/>
          </p:nvPr>
        </p:nvSpPr>
        <p:spPr/>
        <p:txBody>
          <a:bodyPr>
            <a:normAutofit fontScale="62500" lnSpcReduction="20000"/>
          </a:bodyPr>
          <a:lstStyle/>
          <a:p>
            <a:r>
              <a:rPr lang="en-US" dirty="0" smtClean="0"/>
              <a:t>A 3-color LED has 3 LEDs in one package</a:t>
            </a:r>
          </a:p>
          <a:p>
            <a:pPr lvl="1"/>
            <a:r>
              <a:rPr lang="en-US" dirty="0" smtClean="0"/>
              <a:t>Green</a:t>
            </a:r>
          </a:p>
          <a:p>
            <a:pPr lvl="1"/>
            <a:r>
              <a:rPr lang="en-US" dirty="0" smtClean="0"/>
              <a:t>Red</a:t>
            </a:r>
          </a:p>
          <a:p>
            <a:pPr lvl="1"/>
            <a:r>
              <a:rPr lang="en-US" dirty="0" smtClean="0"/>
              <a:t>Blue</a:t>
            </a:r>
          </a:p>
          <a:p>
            <a:r>
              <a:rPr lang="en-US" dirty="0" smtClean="0"/>
              <a:t>Use PWM to change the intensity of each color</a:t>
            </a:r>
          </a:p>
          <a:p>
            <a:pPr lvl="1"/>
            <a:r>
              <a:rPr lang="en-US" dirty="0" smtClean="0"/>
              <a:t>In that way you can create the entire spectrum of light</a:t>
            </a:r>
          </a:p>
          <a:p>
            <a:pPr lvl="1"/>
            <a:r>
              <a:rPr lang="en-US" dirty="0" smtClean="0"/>
              <a:t>Including white light</a:t>
            </a:r>
          </a:p>
          <a:p>
            <a:r>
              <a:rPr lang="en-US" dirty="0" smtClean="0"/>
              <a:t>Connect the 3-color LED carefully to the pins as defined in the </a:t>
            </a:r>
            <a:r>
              <a:rPr lang="en-US" dirty="0" err="1" smtClean="0"/>
              <a:t>config</a:t>
            </a:r>
            <a:r>
              <a:rPr lang="en-US" dirty="0" smtClean="0"/>
              <a:t> file. </a:t>
            </a:r>
          </a:p>
          <a:p>
            <a:r>
              <a:rPr lang="en-US" dirty="0" smtClean="0"/>
              <a:t>Also connect the minus (–) pin to GND</a:t>
            </a:r>
          </a:p>
          <a:p>
            <a:r>
              <a:rPr lang="en-US" dirty="0" smtClean="0"/>
              <a:t>Reconnect and repower</a:t>
            </a:r>
          </a:p>
          <a:p>
            <a:r>
              <a:rPr lang="en-US" dirty="0" smtClean="0"/>
              <a:t>No need to restart </a:t>
            </a:r>
            <a:r>
              <a:rPr lang="en-US" dirty="0" err="1" smtClean="0"/>
              <a:t>scratchClient</a:t>
            </a:r>
            <a:r>
              <a:rPr lang="en-US" dirty="0" smtClean="0"/>
              <a:t> (since no update to the </a:t>
            </a:r>
            <a:r>
              <a:rPr lang="en-US" dirty="0" err="1" smtClean="0"/>
              <a:t>config</a:t>
            </a:r>
            <a:r>
              <a:rPr lang="en-US" dirty="0" smtClean="0"/>
              <a:t> file was made)</a:t>
            </a:r>
          </a:p>
          <a:p>
            <a:r>
              <a:rPr lang="en-US" dirty="0" smtClean="0"/>
              <a:t>Give the corresponding variables in Scratch values between 0 and 100 with the slider on the variable. </a:t>
            </a:r>
          </a:p>
          <a:p>
            <a:pPr lvl="1"/>
            <a:r>
              <a:rPr lang="en-US" dirty="0" smtClean="0"/>
              <a:t>Does it work?</a:t>
            </a:r>
          </a:p>
          <a:p>
            <a:r>
              <a:rPr lang="en-US" dirty="0" smtClean="0"/>
              <a:t>We will see in the next slide how to use values between 0 and 255</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102</a:t>
            </a:fld>
            <a:endParaRPr lang="nl-NL" dirty="0"/>
          </a:p>
        </p:txBody>
      </p:sp>
      <p:sp>
        <p:nvSpPr>
          <p:cNvPr id="6" name="Tekstvak 5"/>
          <p:cNvSpPr txBox="1"/>
          <p:nvPr/>
        </p:nvSpPr>
        <p:spPr>
          <a:xfrm>
            <a:off x="6084168" y="987574"/>
            <a:ext cx="2915816" cy="923330"/>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nashanselma2\weekendschool\screenshots\piandmore20170623Jun061498247414.jpg"/>
          <p:cNvPicPr>
            <a:picLocks noChangeAspect="1" noChangeArrowheads="1"/>
          </p:cNvPicPr>
          <p:nvPr/>
        </p:nvPicPr>
        <p:blipFill>
          <a:blip r:embed="rId3" cstate="print"/>
          <a:srcRect/>
          <a:stretch>
            <a:fillRect/>
          </a:stretch>
        </p:blipFill>
        <p:spPr bwMode="auto">
          <a:xfrm>
            <a:off x="4571999" y="699542"/>
            <a:ext cx="4393876" cy="3744416"/>
          </a:xfrm>
          <a:prstGeom prst="rect">
            <a:avLst/>
          </a:prstGeom>
          <a:noFill/>
        </p:spPr>
      </p:pic>
      <p:sp>
        <p:nvSpPr>
          <p:cNvPr id="2" name="Titel 1"/>
          <p:cNvSpPr>
            <a:spLocks noGrp="1"/>
          </p:cNvSpPr>
          <p:nvPr>
            <p:ph type="title"/>
          </p:nvPr>
        </p:nvSpPr>
        <p:spPr>
          <a:xfrm>
            <a:off x="457200" y="0"/>
            <a:ext cx="8229600" cy="1131590"/>
          </a:xfrm>
        </p:spPr>
        <p:txBody>
          <a:bodyPr>
            <a:normAutofit fontScale="90000"/>
          </a:bodyPr>
          <a:lstStyle/>
          <a:p>
            <a:r>
              <a:rPr lang="en-US" dirty="0" smtClean="0"/>
              <a:t>Connecting the 3-color LED to the joy stick (via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a:bodyPr>
          <a:lstStyle/>
          <a:p>
            <a:r>
              <a:rPr lang="en-US" dirty="0" smtClean="0"/>
              <a:t>Write a program in Scratch that:</a:t>
            </a:r>
          </a:p>
          <a:p>
            <a:pPr lvl="1"/>
            <a:r>
              <a:rPr lang="en-US" dirty="0" smtClean="0"/>
              <a:t>Uses the value of the X direction of the joy stick to determine red, green or blue</a:t>
            </a:r>
          </a:p>
          <a:p>
            <a:pPr lvl="1"/>
            <a:r>
              <a:rPr lang="en-US" dirty="0" smtClean="0"/>
              <a:t>Uses the value of the Y direction to change the intensity of the respective LED</a:t>
            </a:r>
          </a:p>
          <a:p>
            <a:pPr lvl="1"/>
            <a:r>
              <a:rPr lang="en-US" dirty="0" smtClean="0"/>
              <a:t>When releasing the joy stick, the colors should stay </a:t>
            </a:r>
          </a:p>
          <a:p>
            <a:pPr lvl="1"/>
            <a:r>
              <a:rPr lang="en-US" dirty="0" smtClean="0"/>
              <a:t>You will need these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103</a:t>
            </a:fld>
            <a:endParaRPr lang="nl-NL" dirty="0"/>
          </a:p>
        </p:txBody>
      </p:sp>
      <p:cxnSp>
        <p:nvCxnSpPr>
          <p:cNvPr id="7" name="Rechte verbindingslijn met pijl 6"/>
          <p:cNvCxnSpPr/>
          <p:nvPr/>
        </p:nvCxnSpPr>
        <p:spPr>
          <a:xfrm flipV="1">
            <a:off x="3995936" y="4083918"/>
            <a:ext cx="504056"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7308304" y="3579862"/>
            <a:ext cx="1152128" cy="646331"/>
          </a:xfrm>
          <a:prstGeom prst="rect">
            <a:avLst/>
          </a:prstGeom>
          <a:solidFill>
            <a:srgbClr val="FF0000"/>
          </a:solidFill>
        </p:spPr>
        <p:txBody>
          <a:bodyPr wrap="square" rtlCol="0">
            <a:spAutoFit/>
          </a:bodyPr>
          <a:lstStyle/>
          <a:p>
            <a:r>
              <a:rPr lang="en-US" sz="1200" dirty="0" smtClean="0">
                <a:solidFill>
                  <a:schemeClr val="bg1"/>
                </a:solidFill>
              </a:rPr>
              <a:t>You need this block 3 times for the 3 colors</a:t>
            </a:r>
            <a:endParaRPr lang="nl-NL" sz="1200" dirty="0">
              <a:solidFill>
                <a:schemeClr val="bg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The new counting function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104</a:t>
            </a:fld>
            <a:endParaRPr lang="nl-NL"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Why a special counting function?</a:t>
            </a:r>
            <a:endParaRPr lang="nl-NL" dirty="0"/>
          </a:p>
        </p:txBody>
      </p:sp>
      <p:sp>
        <p:nvSpPr>
          <p:cNvPr id="3" name="Tijdelijke aanduiding voor inhoud 2"/>
          <p:cNvSpPr>
            <a:spLocks noGrp="1"/>
          </p:cNvSpPr>
          <p:nvPr>
            <p:ph idx="1"/>
          </p:nvPr>
        </p:nvSpPr>
        <p:spPr/>
        <p:txBody>
          <a:bodyPr/>
          <a:lstStyle/>
          <a:p>
            <a:r>
              <a:rPr lang="en-US" dirty="0" smtClean="0"/>
              <a:t>You can count in Scratch, however you can only reliably count a few pulses per second.</a:t>
            </a:r>
          </a:p>
          <a:p>
            <a:r>
              <a:rPr lang="en-US" dirty="0" smtClean="0"/>
              <a:t>With this new counting function, you can do it much faster</a:t>
            </a:r>
          </a:p>
          <a:p>
            <a:r>
              <a:rPr lang="en-US" dirty="0" smtClean="0"/>
              <a:t>If you need to detect small pulses that </a:t>
            </a:r>
            <a:r>
              <a:rPr lang="en-US" dirty="0" err="1" smtClean="0"/>
              <a:t>scratchClient</a:t>
            </a:r>
            <a:r>
              <a:rPr lang="en-US" dirty="0" smtClean="0"/>
              <a:t> may not see reliable, you can use a counter function to detect whether a (short) pulse did arrive.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105</a:t>
            </a:fld>
            <a:endParaRPr lang="nl-NL"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Counter function using a button</a:t>
            </a:r>
            <a:endParaRPr lang="nl-NL" dirty="0"/>
          </a:p>
        </p:txBody>
      </p:sp>
      <p:sp>
        <p:nvSpPr>
          <p:cNvPr id="3" name="Tijdelijke aanduiding voor inhoud 2"/>
          <p:cNvSpPr>
            <a:spLocks noGrp="1"/>
          </p:cNvSpPr>
          <p:nvPr>
            <p:ph idx="1"/>
          </p:nvPr>
        </p:nvSpPr>
        <p:spPr/>
        <p:txBody>
          <a:bodyPr/>
          <a:lstStyle/>
          <a:p>
            <a:r>
              <a:rPr lang="en-US" dirty="0" smtClean="0"/>
              <a:t>It will count up</a:t>
            </a:r>
            <a:r>
              <a:rPr lang="nl-NL" dirty="0" smtClean="0"/>
              <a:t>. </a:t>
            </a:r>
            <a:r>
              <a:rPr lang="nl-NL" dirty="0" err="1" smtClean="0"/>
              <a:t>It</a:t>
            </a:r>
            <a:r>
              <a:rPr lang="nl-NL" dirty="0" smtClean="0"/>
              <a:t> </a:t>
            </a:r>
            <a:r>
              <a:rPr lang="nl-NL" dirty="0" err="1" smtClean="0"/>
              <a:t>will</a:t>
            </a:r>
            <a:r>
              <a:rPr lang="nl-NL" dirty="0" smtClean="0"/>
              <a:t> </a:t>
            </a:r>
            <a:r>
              <a:rPr lang="nl-NL" dirty="0" err="1" smtClean="0"/>
              <a:t>wrap</a:t>
            </a:r>
            <a:r>
              <a:rPr lang="nl-NL" dirty="0" smtClean="0"/>
              <a:t> </a:t>
            </a:r>
            <a:r>
              <a:rPr lang="nl-NL" dirty="0" err="1" smtClean="0"/>
              <a:t>round</a:t>
            </a:r>
            <a:r>
              <a:rPr lang="nl-NL" dirty="0" smtClean="0"/>
              <a:t> at a </a:t>
            </a:r>
            <a:r>
              <a:rPr lang="nl-NL" dirty="0" err="1" smtClean="0"/>
              <a:t>very</a:t>
            </a:r>
            <a:r>
              <a:rPr lang="nl-NL" dirty="0" smtClean="0"/>
              <a:t> </a:t>
            </a:r>
            <a:r>
              <a:rPr lang="nl-NL" dirty="0" err="1" smtClean="0"/>
              <a:t>large</a:t>
            </a:r>
            <a:r>
              <a:rPr lang="nl-NL" dirty="0" smtClean="0"/>
              <a:t> </a:t>
            </a:r>
            <a:r>
              <a:rPr lang="nl-NL" dirty="0" err="1" smtClean="0"/>
              <a:t>value</a:t>
            </a:r>
            <a:r>
              <a:rPr lang="nl-NL" dirty="0" smtClean="0"/>
              <a:t> </a:t>
            </a:r>
            <a:r>
              <a:rPr lang="nl-NL" dirty="0" err="1" smtClean="0"/>
              <a:t>that</a:t>
            </a:r>
            <a:r>
              <a:rPr lang="nl-NL" dirty="0" smtClean="0"/>
              <a:t> </a:t>
            </a:r>
            <a:r>
              <a:rPr lang="nl-NL" dirty="0" err="1" smtClean="0"/>
              <a:t>will</a:t>
            </a:r>
            <a:r>
              <a:rPr lang="nl-NL" dirty="0" smtClean="0"/>
              <a:t> </a:t>
            </a:r>
            <a:r>
              <a:rPr lang="nl-NL" dirty="0" err="1" smtClean="0"/>
              <a:t>be</a:t>
            </a:r>
            <a:r>
              <a:rPr lang="nl-NL" dirty="0" smtClean="0"/>
              <a:t> </a:t>
            </a:r>
            <a:r>
              <a:rPr lang="nl-NL" dirty="0" err="1" smtClean="0"/>
              <a:t>reached</a:t>
            </a:r>
            <a:r>
              <a:rPr lang="nl-NL" dirty="0" smtClean="0"/>
              <a:t> </a:t>
            </a:r>
            <a:r>
              <a:rPr lang="nl-NL" dirty="0" err="1" smtClean="0"/>
              <a:t>after</a:t>
            </a:r>
            <a:r>
              <a:rPr lang="nl-NL" dirty="0" smtClean="0"/>
              <a:t> </a:t>
            </a:r>
            <a:r>
              <a:rPr lang="nl-NL" dirty="0" err="1" smtClean="0"/>
              <a:t>days</a:t>
            </a:r>
            <a:r>
              <a:rPr lang="nl-NL" dirty="0" smtClean="0"/>
              <a:t> of </a:t>
            </a:r>
            <a:r>
              <a:rPr lang="nl-NL" dirty="0" err="1" smtClean="0"/>
              <a:t>counting</a:t>
            </a:r>
            <a:r>
              <a:rPr lang="nl-NL" dirty="0" smtClean="0"/>
              <a:t>.</a:t>
            </a:r>
          </a:p>
          <a:p>
            <a:r>
              <a:rPr lang="en-US" dirty="0" smtClean="0"/>
              <a:t>Max. ca. 80 counts per second = 4800 per minute</a:t>
            </a:r>
          </a:p>
          <a:p>
            <a:r>
              <a:rPr lang="en-US" dirty="0" smtClean="0"/>
              <a:t>There is a 4 ms </a:t>
            </a:r>
            <a:r>
              <a:rPr lang="en-US" dirty="0" err="1" smtClean="0"/>
              <a:t>debouncing</a:t>
            </a:r>
            <a:r>
              <a:rPr lang="en-US" dirty="0" smtClean="0"/>
              <a:t> delay</a:t>
            </a:r>
          </a:p>
          <a:p>
            <a:pPr lvl="1"/>
            <a:r>
              <a:rPr lang="en-US" dirty="0" smtClean="0"/>
              <a:t>So multiple pulses within 4 ms will processed as a single count</a:t>
            </a:r>
          </a:p>
          <a:p>
            <a:pPr lvl="1"/>
            <a:r>
              <a:rPr lang="en-US" dirty="0" smtClean="0"/>
              <a:t>So no need for capacitors to do </a:t>
            </a:r>
            <a:r>
              <a:rPr lang="en-US" dirty="0" err="1" smtClean="0"/>
              <a:t>debouncing</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106</a:t>
            </a:fld>
            <a:endParaRPr lang="nl-NL"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Debouncing</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If a mechanical switch is operated, it can generate a series of pulses rather than one.</a:t>
            </a:r>
          </a:p>
          <a:p>
            <a:r>
              <a:rPr lang="en-US" dirty="0" smtClean="0"/>
              <a:t>This is because one of the metal pieces bounces back a few times before it stays in position.</a:t>
            </a:r>
          </a:p>
          <a:p>
            <a:r>
              <a:rPr lang="en-US" dirty="0" smtClean="0"/>
              <a:t>You would normally need take care of this if you want to get a single pulse</a:t>
            </a:r>
          </a:p>
          <a:p>
            <a:pPr lvl="1"/>
            <a:r>
              <a:rPr lang="en-US" dirty="0" smtClean="0"/>
              <a:t>E.g. add a capacitor.</a:t>
            </a:r>
          </a:p>
          <a:p>
            <a:r>
              <a:rPr lang="en-US" dirty="0" err="1" smtClean="0"/>
              <a:t>scratchClient</a:t>
            </a:r>
            <a:r>
              <a:rPr lang="en-US" dirty="0" smtClean="0"/>
              <a:t> will on the digital input pins only sample with 10 Hz, so it is unlikely that you will experience bounce problems.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107</a:t>
            </a:fld>
            <a:endParaRPr lang="nl-NL"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p:txBody>
          <a:bodyPr/>
          <a:lstStyle/>
          <a:p>
            <a:r>
              <a:rPr lang="en-US" dirty="0" smtClean="0"/>
              <a:t>Adding the count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a:off x="1835696" y="437195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0"/>
            <a:ext cx="8229600" cy="1063229"/>
          </a:xfrm>
        </p:spPr>
        <p:txBody>
          <a:bodyPr>
            <a:noAutofit/>
          </a:bodyPr>
          <a:lstStyle/>
          <a:p>
            <a:r>
              <a:rPr lang="en-US" sz="3600" dirty="0" smtClean="0"/>
              <a:t>Adding an IR speed sensor that counts on pin 10</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7208160"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208160"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2267744" y="555526"/>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683568" y="2097574"/>
            <a:ext cx="1656184" cy="4320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3"/>
          <p:cNvSpPr>
            <a:spLocks noGrp="1"/>
          </p:cNvSpPr>
          <p:nvPr>
            <p:ph type="title"/>
          </p:nvPr>
        </p:nvSpPr>
        <p:spPr/>
        <p:txBody>
          <a:bodyPr/>
          <a:lstStyle/>
          <a:p>
            <a:r>
              <a:rPr lang="en-US" dirty="0" smtClean="0"/>
              <a:t>Choose what you want to do</a:t>
            </a:r>
            <a:endParaRPr lang="nl-NL" dirty="0"/>
          </a:p>
        </p:txBody>
      </p:sp>
      <p:sp>
        <p:nvSpPr>
          <p:cNvPr id="5" name="Tijdelijke aanduiding voor inhoud 4"/>
          <p:cNvSpPr>
            <a:spLocks noGrp="1"/>
          </p:cNvSpPr>
          <p:nvPr>
            <p:ph idx="1"/>
          </p:nvPr>
        </p:nvSpPr>
        <p:spPr/>
        <p:txBody>
          <a:bodyPr>
            <a:normAutofit/>
          </a:bodyPr>
          <a:lstStyle/>
          <a:p>
            <a:r>
              <a:rPr lang="en-US" dirty="0" smtClean="0"/>
              <a:t>Workshop is for beginners and experts.</a:t>
            </a:r>
          </a:p>
          <a:p>
            <a:r>
              <a:rPr lang="en-US" dirty="0" smtClean="0"/>
              <a:t>Not enough time to do all, so choose what you want to do.</a:t>
            </a:r>
          </a:p>
          <a:p>
            <a:r>
              <a:rPr lang="en-US" dirty="0" smtClean="0"/>
              <a:t>Yellow slides have background information and you can skip </a:t>
            </a:r>
            <a:r>
              <a:rPr lang="en-US" dirty="0" smtClean="0"/>
              <a:t>if you want or </a:t>
            </a:r>
            <a:r>
              <a:rPr lang="en-US" dirty="0" smtClean="0"/>
              <a:t>look at it later</a:t>
            </a:r>
          </a:p>
          <a:p>
            <a:r>
              <a:rPr lang="en-US" dirty="0" smtClean="0"/>
              <a:t>Recommended</a:t>
            </a:r>
          </a:p>
          <a:p>
            <a:pPr lvl="1"/>
            <a:r>
              <a:rPr lang="en-US" dirty="0" smtClean="0"/>
              <a:t>All: learn to configure </a:t>
            </a:r>
            <a:r>
              <a:rPr lang="en-US" dirty="0" err="1" smtClean="0"/>
              <a:t>scratchClient</a:t>
            </a:r>
            <a:r>
              <a:rPr lang="en-US" dirty="0" smtClean="0"/>
              <a:t> by doing LED and Button</a:t>
            </a:r>
          </a:p>
          <a:p>
            <a:pPr lvl="1"/>
            <a:r>
              <a:rPr lang="en-US" dirty="0" smtClean="0"/>
              <a:t>All: try out in Scratch</a:t>
            </a:r>
          </a:p>
          <a:p>
            <a:pPr lvl="1"/>
            <a:r>
              <a:rPr lang="en-US" dirty="0" smtClean="0"/>
              <a:t>After that: select </a:t>
            </a:r>
            <a:r>
              <a:rPr lang="en-US" dirty="0" smtClean="0"/>
              <a:t>further topics from one of the next parts (separate files) </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Differences between the counters</a:t>
            </a:r>
            <a:endParaRPr lang="nl-NL" dirty="0"/>
          </a:p>
        </p:txBody>
      </p:sp>
      <p:sp>
        <p:nvSpPr>
          <p:cNvPr id="3" name="Tijdelijke aanduiding voor inhoud 2"/>
          <p:cNvSpPr>
            <a:spLocks noGrp="1"/>
          </p:cNvSpPr>
          <p:nvPr>
            <p:ph idx="1"/>
          </p:nvPr>
        </p:nvSpPr>
        <p:spPr/>
        <p:txBody>
          <a:bodyPr/>
          <a:lstStyle/>
          <a:p>
            <a:r>
              <a:rPr lang="en-US" dirty="0" smtClean="0"/>
              <a:t>The IR sensor gives an output of 0 Volt or 5 Volt.</a:t>
            </a:r>
          </a:p>
          <a:p>
            <a:pPr lvl="1"/>
            <a:r>
              <a:rPr lang="en-US" dirty="0" smtClean="0"/>
              <a:t>Therefore it does not need a pull up resistor (see the </a:t>
            </a:r>
            <a:r>
              <a:rPr lang="en-US" dirty="0" err="1" smtClean="0"/>
              <a:t>config</a:t>
            </a:r>
            <a:r>
              <a:rPr lang="en-US" dirty="0" smtClean="0"/>
              <a:t> file)</a:t>
            </a:r>
          </a:p>
          <a:p>
            <a:r>
              <a:rPr lang="en-US" dirty="0" smtClean="0"/>
              <a:t>The button gives an output of 0 Volt or </a:t>
            </a:r>
            <a:r>
              <a:rPr lang="en-US" i="1" dirty="0" smtClean="0"/>
              <a:t>open</a:t>
            </a:r>
            <a:r>
              <a:rPr lang="en-US" dirty="0" smtClean="0"/>
              <a:t>. </a:t>
            </a:r>
          </a:p>
          <a:p>
            <a:pPr lvl="1"/>
            <a:r>
              <a:rPr lang="en-US" dirty="0" smtClean="0"/>
              <a:t>Hence it needs a pull up resistor (as specified in the </a:t>
            </a:r>
            <a:r>
              <a:rPr lang="en-US" dirty="0" err="1" smtClean="0"/>
              <a:t>config</a:t>
            </a:r>
            <a:r>
              <a:rPr lang="en-US" dirty="0" smtClean="0"/>
              <a:t> file)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110</a:t>
            </a:fld>
            <a:endParaRPr lang="nl-NL"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 out the setup</a:t>
            </a:r>
            <a:endParaRPr lang="nl-NL" dirty="0"/>
          </a:p>
        </p:txBody>
      </p:sp>
      <p:sp>
        <p:nvSpPr>
          <p:cNvPr id="3" name="Tijdelijke aanduiding voor inhoud 2"/>
          <p:cNvSpPr>
            <a:spLocks noGrp="1"/>
          </p:cNvSpPr>
          <p:nvPr>
            <p:ph idx="1"/>
          </p:nvPr>
        </p:nvSpPr>
        <p:spPr/>
        <p:txBody>
          <a:bodyPr/>
          <a:lstStyle/>
          <a:p>
            <a:r>
              <a:rPr lang="en-US" dirty="0" smtClean="0"/>
              <a:t>The button you can just press.</a:t>
            </a:r>
          </a:p>
          <a:p>
            <a:r>
              <a:rPr lang="en-US" dirty="0" smtClean="0"/>
              <a:t>The IR sensor you need to have good opaque material to let it work. </a:t>
            </a:r>
          </a:p>
          <a:p>
            <a:pPr lvl="1"/>
            <a:r>
              <a:rPr lang="en-US" dirty="0" smtClean="0"/>
              <a:t>You can check the sensing by the LED at the backside.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111</a:t>
            </a:fld>
            <a:endParaRPr lang="nl-NL"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Tilt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112</a:t>
            </a:fld>
            <a:endParaRPr lang="nl-NL"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Tilt sensor</a:t>
            </a:r>
            <a:endParaRPr lang="nl-NL" dirty="0"/>
          </a:p>
        </p:txBody>
      </p:sp>
      <p:sp>
        <p:nvSpPr>
          <p:cNvPr id="3" name="Tijdelijke aanduiding voor inhoud 2"/>
          <p:cNvSpPr>
            <a:spLocks noGrp="1"/>
          </p:cNvSpPr>
          <p:nvPr>
            <p:ph idx="1"/>
          </p:nvPr>
        </p:nvSpPr>
        <p:spPr/>
        <p:txBody>
          <a:bodyPr/>
          <a:lstStyle/>
          <a:p>
            <a:r>
              <a:rPr lang="en-US" dirty="0" smtClean="0"/>
              <a:t>The tilt sensor is a sensor containing a rolling ball between contacts.</a:t>
            </a:r>
          </a:p>
          <a:p>
            <a:pPr lvl="1"/>
            <a:r>
              <a:rPr lang="en-US" dirty="0" smtClean="0"/>
              <a:t>You can hear it rattling if you shake it.</a:t>
            </a:r>
          </a:p>
          <a:p>
            <a:r>
              <a:rPr lang="en-US" dirty="0" smtClean="0"/>
              <a:t>It is not in the box. We only have a few, so you will need to share.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113</a:t>
            </a:fld>
            <a:endParaRPr lang="nl-NL"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tilt sensor to pin A1</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114</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372200"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372200"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Rain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115</a:t>
            </a:fld>
            <a:endParaRPr lang="nl-NL"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Rain sensor</a:t>
            </a:r>
            <a:endParaRPr lang="nl-NL" dirty="0"/>
          </a:p>
        </p:txBody>
      </p:sp>
      <p:sp>
        <p:nvSpPr>
          <p:cNvPr id="3" name="Tijdelijke aanduiding voor inhoud 2"/>
          <p:cNvSpPr>
            <a:spLocks noGrp="1"/>
          </p:cNvSpPr>
          <p:nvPr>
            <p:ph idx="1"/>
          </p:nvPr>
        </p:nvSpPr>
        <p:spPr/>
        <p:txBody>
          <a:bodyPr/>
          <a:lstStyle/>
          <a:p>
            <a:r>
              <a:rPr lang="en-US" dirty="0" smtClean="0"/>
              <a:t>A rain sensor is an analog sensor that measures conductivity that is influenced by water.</a:t>
            </a:r>
          </a:p>
          <a:p>
            <a:r>
              <a:rPr lang="en-US" dirty="0" smtClean="0"/>
              <a:t>It is not in the box. We only have a few, so you will need to share.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116</a:t>
            </a:fld>
            <a:endParaRPr lang="nl-NL"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rain sensor to pin A0</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117</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516216"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516216"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Sound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118</a:t>
            </a:fld>
            <a:endParaRPr lang="nl-NL"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Sound Sensor</a:t>
            </a:r>
            <a:endParaRPr lang="nl-NL" dirty="0"/>
          </a:p>
        </p:txBody>
      </p:sp>
      <p:sp>
        <p:nvSpPr>
          <p:cNvPr id="3" name="Tijdelijke aanduiding voor inhoud 2"/>
          <p:cNvSpPr>
            <a:spLocks noGrp="1"/>
          </p:cNvSpPr>
          <p:nvPr>
            <p:ph idx="1"/>
          </p:nvPr>
        </p:nvSpPr>
        <p:spPr/>
        <p:txBody>
          <a:bodyPr/>
          <a:lstStyle/>
          <a:p>
            <a:r>
              <a:rPr lang="en-US" dirty="0" smtClean="0"/>
              <a:t>The sound sensor will detect sound. </a:t>
            </a:r>
          </a:p>
          <a:p>
            <a:pPr lvl="1"/>
            <a:r>
              <a:rPr lang="en-US" dirty="0" smtClean="0"/>
              <a:t>It is a digital sensor that contains a microphone and will give 0 Volt if sound is detected, 5 Volt if no sound detected.</a:t>
            </a:r>
          </a:p>
          <a:p>
            <a:r>
              <a:rPr lang="en-US" dirty="0" smtClean="0"/>
              <a:t>It is not in the box. We only have a few, so you will need to share.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119</a:t>
            </a:fld>
            <a:endParaRPr lang="nl-NL"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2: Getting to know the components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a:t>
            </a:fld>
            <a:endParaRPr lang="nl-NL"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sound sensor to pin A3</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106938"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106938"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See the short pulses</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lnSpcReduction="10000"/>
          </a:bodyPr>
          <a:lstStyle/>
          <a:p>
            <a:r>
              <a:rPr lang="en-US" dirty="0" smtClean="0"/>
              <a:t>The changes of the sound sensor are sometimes difficult to see just from the displayed sensor value</a:t>
            </a:r>
          </a:p>
          <a:p>
            <a:r>
              <a:rPr lang="en-US" dirty="0" smtClean="0"/>
              <a:t>This code can be used to see that the sensor is actually working. You must create a variable </a:t>
            </a:r>
            <a:r>
              <a:rPr lang="en-US" dirty="0" err="1" smtClean="0"/>
              <a:t>SoundCount</a:t>
            </a:r>
            <a:r>
              <a:rPr lang="en-US" dirty="0" smtClean="0"/>
              <a:t> (or choose a different name) to hold the count.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121</a:t>
            </a:fld>
            <a:endParaRPr lang="nl-NL" dirty="0"/>
          </a:p>
        </p:txBody>
      </p:sp>
      <p:pic>
        <p:nvPicPr>
          <p:cNvPr id="2050" name="Picture 2" descr="\\nashanselma2\weekendschool\screenshots\piandmore20170623Jun061498247118.jpg"/>
          <p:cNvPicPr>
            <a:picLocks noChangeAspect="1" noChangeArrowheads="1"/>
          </p:cNvPicPr>
          <p:nvPr/>
        </p:nvPicPr>
        <p:blipFill>
          <a:blip r:embed="rId3" cstate="print"/>
          <a:srcRect/>
          <a:stretch>
            <a:fillRect/>
          </a:stretch>
        </p:blipFill>
        <p:spPr bwMode="auto">
          <a:xfrm>
            <a:off x="5076056" y="2283718"/>
            <a:ext cx="3238500" cy="1714500"/>
          </a:xfrm>
          <a:prstGeom prst="rect">
            <a:avLst/>
          </a:prstGeom>
          <a:noFill/>
        </p:spPr>
      </p:pic>
      <p:cxnSp>
        <p:nvCxnSpPr>
          <p:cNvPr id="6" name="Rechte verbindingslijn met pijl 5"/>
          <p:cNvCxnSpPr/>
          <p:nvPr/>
        </p:nvCxnSpPr>
        <p:spPr>
          <a:xfrm>
            <a:off x="4067944" y="3291830"/>
            <a:ext cx="864096"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Strongly link the </a:t>
            </a:r>
            <a:r>
              <a:rPr lang="en-US" dirty="0" err="1" smtClean="0"/>
              <a:t>config</a:t>
            </a:r>
            <a:r>
              <a:rPr lang="en-US" dirty="0" smtClean="0"/>
              <a:t> file to the </a:t>
            </a:r>
            <a:r>
              <a:rPr lang="en-US" dirty="0" err="1" smtClean="0"/>
              <a:t>Arduino</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122</a:t>
            </a:fld>
            <a:endParaRPr lang="nl-NL"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The </a:t>
            </a:r>
            <a:r>
              <a:rPr lang="en-US" dirty="0" err="1" smtClean="0"/>
              <a:t>ident</a:t>
            </a:r>
            <a:r>
              <a:rPr lang="en-US" dirty="0" smtClean="0"/>
              <a:t> functionality</a:t>
            </a:r>
            <a:endParaRPr lang="nl-NL" dirty="0"/>
          </a:p>
        </p:txBody>
      </p:sp>
      <p:sp>
        <p:nvSpPr>
          <p:cNvPr id="3" name="Tijdelijke aanduiding voor inhoud 2"/>
          <p:cNvSpPr>
            <a:spLocks noGrp="1"/>
          </p:cNvSpPr>
          <p:nvPr>
            <p:ph idx="1"/>
          </p:nvPr>
        </p:nvSpPr>
        <p:spPr/>
        <p:txBody>
          <a:bodyPr/>
          <a:lstStyle/>
          <a:p>
            <a:r>
              <a:rPr lang="en-US" dirty="0" smtClean="0"/>
              <a:t>You created a board, but maybe you have omitted some resistors and therefore damage would occur if it were used with the wrong </a:t>
            </a:r>
            <a:r>
              <a:rPr lang="en-US" dirty="0" err="1" smtClean="0"/>
              <a:t>config</a:t>
            </a:r>
            <a:r>
              <a:rPr lang="en-US" dirty="0" smtClean="0"/>
              <a:t> file.</a:t>
            </a:r>
          </a:p>
          <a:p>
            <a:r>
              <a:rPr lang="en-US" dirty="0" smtClean="0"/>
              <a:t>That is what the </a:t>
            </a:r>
            <a:r>
              <a:rPr lang="en-US" dirty="0" err="1" smtClean="0"/>
              <a:t>ident</a:t>
            </a:r>
            <a:r>
              <a:rPr lang="en-US" dirty="0" smtClean="0"/>
              <a:t> functionality is for</a:t>
            </a:r>
          </a:p>
          <a:p>
            <a:pPr lvl="1"/>
            <a:r>
              <a:rPr lang="en-US" dirty="0" smtClean="0"/>
              <a:t>Configure an identity in the </a:t>
            </a:r>
            <a:r>
              <a:rPr lang="en-US" dirty="0" err="1" smtClean="0"/>
              <a:t>Arduino</a:t>
            </a:r>
            <a:endParaRPr lang="en-US" dirty="0" smtClean="0"/>
          </a:p>
          <a:p>
            <a:pPr lvl="1"/>
            <a:r>
              <a:rPr lang="en-US" dirty="0" smtClean="0"/>
              <a:t>Specify the identity in the </a:t>
            </a:r>
            <a:r>
              <a:rPr lang="en-US" dirty="0" err="1" smtClean="0"/>
              <a:t>config</a:t>
            </a:r>
            <a:r>
              <a:rPr lang="en-US" dirty="0" smtClean="0"/>
              <a:t> file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123</a:t>
            </a:fld>
            <a:endParaRPr lang="nl-NL"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Programming the </a:t>
            </a:r>
            <a:r>
              <a:rPr lang="en-US" dirty="0" err="1" smtClean="0"/>
              <a:t>ident</a:t>
            </a:r>
            <a:r>
              <a:rPr lang="en-US" dirty="0" smtClean="0"/>
              <a:t> in the </a:t>
            </a:r>
            <a:r>
              <a:rPr lang="en-US" dirty="0" err="1" smtClean="0"/>
              <a:t>Arduino</a:t>
            </a:r>
            <a:endParaRPr lang="nl-NL" dirty="0"/>
          </a:p>
        </p:txBody>
      </p:sp>
      <p:sp>
        <p:nvSpPr>
          <p:cNvPr id="3" name="Tijdelijke aanduiding voor inhoud 2"/>
          <p:cNvSpPr>
            <a:spLocks noGrp="1"/>
          </p:cNvSpPr>
          <p:nvPr>
            <p:ph idx="1"/>
          </p:nvPr>
        </p:nvSpPr>
        <p:spPr/>
        <p:txBody>
          <a:bodyPr>
            <a:normAutofit fontScale="85000" lnSpcReduction="20000"/>
          </a:bodyPr>
          <a:lstStyle/>
          <a:p>
            <a:r>
              <a:rPr lang="en-US" dirty="0" smtClean="0"/>
              <a:t>Have the </a:t>
            </a:r>
            <a:r>
              <a:rPr lang="en-US" dirty="0" err="1" smtClean="0"/>
              <a:t>Arduino</a:t>
            </a:r>
            <a:r>
              <a:rPr lang="en-US" dirty="0" smtClean="0"/>
              <a:t> connected</a:t>
            </a:r>
          </a:p>
          <a:p>
            <a:r>
              <a:rPr lang="en-US" dirty="0" smtClean="0"/>
              <a:t>Start the </a:t>
            </a:r>
            <a:r>
              <a:rPr lang="en-US" dirty="0" err="1" smtClean="0"/>
              <a:t>Arduino</a:t>
            </a:r>
            <a:r>
              <a:rPr lang="en-US" dirty="0" smtClean="0"/>
              <a:t> IDE</a:t>
            </a:r>
          </a:p>
          <a:p>
            <a:r>
              <a:rPr lang="en-US" dirty="0" smtClean="0"/>
              <a:t>Go to monitor mode</a:t>
            </a:r>
          </a:p>
          <a:p>
            <a:r>
              <a:rPr lang="en-US" dirty="0" smtClean="0"/>
              <a:t>Set the speed to </a:t>
            </a:r>
            <a:r>
              <a:rPr lang="en-US" i="1" dirty="0" smtClean="0"/>
              <a:t>115200</a:t>
            </a:r>
          </a:p>
          <a:p>
            <a:r>
              <a:rPr lang="en-US" dirty="0" smtClean="0"/>
              <a:t>Set the line end to </a:t>
            </a:r>
            <a:r>
              <a:rPr lang="en-US" i="1" dirty="0" smtClean="0"/>
              <a:t>newline</a:t>
            </a:r>
          </a:p>
          <a:p>
            <a:r>
              <a:rPr lang="en-US" dirty="0" smtClean="0"/>
              <a:t>You can now type commands in  the window.</a:t>
            </a:r>
          </a:p>
          <a:p>
            <a:r>
              <a:rPr lang="en-US" dirty="0" smtClean="0"/>
              <a:t>Type: </a:t>
            </a:r>
          </a:p>
          <a:p>
            <a:pPr lvl="1"/>
            <a:r>
              <a:rPr lang="en-US" i="1" dirty="0" smtClean="0"/>
              <a:t>cident:PiAndMore10</a:t>
            </a:r>
          </a:p>
          <a:p>
            <a:pPr lvl="1"/>
            <a:r>
              <a:rPr lang="en-US" i="1" dirty="0" err="1" smtClean="0"/>
              <a:t>cident</a:t>
            </a:r>
            <a:r>
              <a:rPr lang="en-US" i="1" dirty="0" smtClean="0"/>
              <a:t>?</a:t>
            </a:r>
            <a:r>
              <a:rPr lang="en-US" dirty="0" smtClean="0"/>
              <a:t>	(you should get the string back)</a:t>
            </a:r>
          </a:p>
          <a:p>
            <a:r>
              <a:rPr lang="en-US" dirty="0" smtClean="0"/>
              <a:t>Put in the </a:t>
            </a:r>
            <a:r>
              <a:rPr lang="en-US" dirty="0" err="1" smtClean="0"/>
              <a:t>config</a:t>
            </a:r>
            <a:r>
              <a:rPr lang="en-US" dirty="0" smtClean="0"/>
              <a:t> tool the value </a:t>
            </a:r>
            <a:r>
              <a:rPr lang="en-US" i="1" dirty="0" smtClean="0"/>
              <a:t>PiAndMore10</a:t>
            </a:r>
            <a:r>
              <a:rPr lang="en-US" dirty="0" smtClean="0"/>
              <a:t> in the field </a:t>
            </a:r>
            <a:r>
              <a:rPr lang="en-US" i="1" dirty="0" smtClean="0"/>
              <a:t>Parameter </a:t>
            </a:r>
            <a:r>
              <a:rPr lang="en-US" i="1" dirty="0" err="1" smtClean="0"/>
              <a:t>ident.pattern</a:t>
            </a:r>
            <a:endParaRPr lang="en-US" i="1"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124</a:t>
            </a:fld>
            <a:endParaRPr lang="nl-NL"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a:t>
            </a:r>
            <a:r>
              <a:rPr lang="en-US" dirty="0" err="1" smtClean="0"/>
              <a:t>ident</a:t>
            </a:r>
            <a:r>
              <a:rPr lang="en-US" dirty="0" smtClean="0"/>
              <a:t> functionality</a:t>
            </a:r>
            <a:endParaRPr lang="nl-NL" dirty="0"/>
          </a:p>
        </p:txBody>
      </p:sp>
      <p:sp>
        <p:nvSpPr>
          <p:cNvPr id="3" name="Tijdelijke aanduiding voor inhoud 2"/>
          <p:cNvSpPr>
            <a:spLocks noGrp="1"/>
          </p:cNvSpPr>
          <p:nvPr>
            <p:ph idx="1"/>
          </p:nvPr>
        </p:nvSpPr>
        <p:spPr/>
        <p:txBody>
          <a:bodyPr/>
          <a:lstStyle/>
          <a:p>
            <a:r>
              <a:rPr lang="en-US" dirty="0" smtClean="0"/>
              <a:t>Start </a:t>
            </a:r>
            <a:r>
              <a:rPr lang="en-US" dirty="0" err="1" smtClean="0"/>
              <a:t>scratchClient</a:t>
            </a:r>
            <a:r>
              <a:rPr lang="en-US" dirty="0" smtClean="0"/>
              <a:t> and see that it works</a:t>
            </a:r>
          </a:p>
          <a:p>
            <a:r>
              <a:rPr lang="en-US" dirty="0" smtClean="0"/>
              <a:t>Now change the value of the </a:t>
            </a:r>
            <a:r>
              <a:rPr lang="en-US" dirty="0" err="1" smtClean="0"/>
              <a:t>ident</a:t>
            </a:r>
            <a:r>
              <a:rPr lang="en-US" dirty="0" smtClean="0"/>
              <a:t> in the </a:t>
            </a:r>
            <a:r>
              <a:rPr lang="en-US" dirty="0" err="1" smtClean="0"/>
              <a:t>config</a:t>
            </a:r>
            <a:r>
              <a:rPr lang="en-US" dirty="0" smtClean="0"/>
              <a:t> file.</a:t>
            </a:r>
          </a:p>
          <a:p>
            <a:pPr lvl="1"/>
            <a:r>
              <a:rPr lang="en-US" dirty="0" smtClean="0"/>
              <a:t>Hardly matters what</a:t>
            </a:r>
          </a:p>
          <a:p>
            <a:r>
              <a:rPr lang="en-US" dirty="0" smtClean="0"/>
              <a:t>Start </a:t>
            </a:r>
            <a:r>
              <a:rPr lang="en-US" dirty="0" err="1" smtClean="0"/>
              <a:t>scratchClient</a:t>
            </a:r>
            <a:r>
              <a:rPr lang="en-US" dirty="0" smtClean="0"/>
              <a:t> again and see that it will be rejected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125</a:t>
            </a:fld>
            <a:endParaRPr lang="nl-NL"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More about </a:t>
            </a:r>
            <a:r>
              <a:rPr lang="en-US" dirty="0" err="1" smtClean="0"/>
              <a:t>ident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The </a:t>
            </a:r>
            <a:r>
              <a:rPr lang="en-US" dirty="0" err="1" smtClean="0"/>
              <a:t>ident</a:t>
            </a:r>
            <a:r>
              <a:rPr lang="en-US" dirty="0" smtClean="0"/>
              <a:t> can in the </a:t>
            </a:r>
            <a:r>
              <a:rPr lang="en-US" dirty="0" err="1" smtClean="0"/>
              <a:t>config</a:t>
            </a:r>
            <a:r>
              <a:rPr lang="en-US" dirty="0" smtClean="0"/>
              <a:t> file be specified as a regular expression. E.g.:</a:t>
            </a:r>
          </a:p>
          <a:p>
            <a:pPr lvl="1"/>
            <a:r>
              <a:rPr lang="en-US" dirty="0" smtClean="0"/>
              <a:t>A dot (.) matches any character</a:t>
            </a:r>
          </a:p>
          <a:p>
            <a:pPr lvl="1"/>
            <a:r>
              <a:rPr lang="en-US" dirty="0" smtClean="0"/>
              <a:t>A star (*) repeats the previous character (0 or more times)</a:t>
            </a:r>
          </a:p>
          <a:p>
            <a:pPr lvl="1"/>
            <a:r>
              <a:rPr lang="en-US" dirty="0" smtClean="0"/>
              <a:t>If you want to know more about regular expressions, see e.g.</a:t>
            </a:r>
            <a:br>
              <a:rPr lang="en-US" dirty="0" smtClean="0"/>
            </a:br>
            <a:r>
              <a:rPr lang="en-US" dirty="0" smtClean="0">
                <a:hlinkClick r:id="rId3"/>
              </a:rPr>
              <a:t>http://www.rexegg.com/regex-quickstart.html</a:t>
            </a:r>
            <a:r>
              <a:rPr lang="en-US" dirty="0" smtClean="0"/>
              <a:t> </a:t>
            </a:r>
          </a:p>
          <a:p>
            <a:r>
              <a:rPr lang="en-US" dirty="0" smtClean="0"/>
              <a:t>So you could specify </a:t>
            </a:r>
          </a:p>
          <a:p>
            <a:pPr lvl="1"/>
            <a:r>
              <a:rPr lang="en-US" dirty="0" smtClean="0"/>
              <a:t>PiAndMore.* and it would work when PiAndMore9, PiAndMore10 or PiAndMore100 is programmed in the </a:t>
            </a:r>
            <a:r>
              <a:rPr lang="en-US" dirty="0" err="1" smtClean="0"/>
              <a:t>ident</a:t>
            </a:r>
            <a:r>
              <a:rPr lang="en-US" dirty="0" smtClean="0"/>
              <a:t> of the </a:t>
            </a:r>
            <a:r>
              <a:rPr lang="en-US" dirty="0" err="1" smtClean="0"/>
              <a:t>Arduino</a:t>
            </a:r>
            <a:endParaRPr lang="en-US" dirty="0" smtClean="0"/>
          </a:p>
          <a:p>
            <a:r>
              <a:rPr lang="en-US" dirty="0" err="1" smtClean="0"/>
              <a:t>Ident</a:t>
            </a:r>
            <a:r>
              <a:rPr lang="en-US" dirty="0" smtClean="0"/>
              <a:t> is also needed to identify a specific </a:t>
            </a:r>
            <a:r>
              <a:rPr lang="en-US" dirty="0" err="1" smtClean="0"/>
              <a:t>Arduino</a:t>
            </a:r>
            <a:r>
              <a:rPr lang="en-US" dirty="0" smtClean="0"/>
              <a:t> if multiple will be connected concurrently (see next slides).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126</a:t>
            </a:fld>
            <a:endParaRPr lang="nl-NL"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Controlling multiple </a:t>
            </a:r>
            <a:r>
              <a:rPr lang="en-US" dirty="0" err="1" smtClean="0"/>
              <a:t>Arduinos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127</a:t>
            </a:fld>
            <a:endParaRPr lang="nl-NL"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 multiple </a:t>
            </a:r>
            <a:r>
              <a:rPr lang="en-US" dirty="0" err="1" smtClean="0"/>
              <a:t>Arduinos</a:t>
            </a:r>
            <a:endParaRPr lang="nl-NL" dirty="0"/>
          </a:p>
        </p:txBody>
      </p:sp>
      <p:sp>
        <p:nvSpPr>
          <p:cNvPr id="3" name="Tijdelijke aanduiding voor inhoud 2"/>
          <p:cNvSpPr>
            <a:spLocks noGrp="1"/>
          </p:cNvSpPr>
          <p:nvPr>
            <p:ph idx="1"/>
          </p:nvPr>
        </p:nvSpPr>
        <p:spPr/>
        <p:txBody>
          <a:bodyPr/>
          <a:lstStyle/>
          <a:p>
            <a:r>
              <a:rPr lang="en-US" dirty="0" smtClean="0"/>
              <a:t>Running out of pins on one </a:t>
            </a:r>
            <a:r>
              <a:rPr lang="en-US" dirty="0" err="1" smtClean="0"/>
              <a:t>Arduino</a:t>
            </a:r>
            <a:r>
              <a:rPr lang="en-US" dirty="0" smtClean="0"/>
              <a:t>? Connect more of them!</a:t>
            </a:r>
          </a:p>
          <a:p>
            <a:r>
              <a:rPr lang="en-US" dirty="0" smtClean="0"/>
              <a:t>The /dev/</a:t>
            </a:r>
            <a:r>
              <a:rPr lang="en-US" dirty="0" err="1" smtClean="0"/>
              <a:t>ttyUSBnn</a:t>
            </a:r>
            <a:r>
              <a:rPr lang="en-US" dirty="0" smtClean="0"/>
              <a:t> port in the </a:t>
            </a:r>
            <a:r>
              <a:rPr lang="en-US" dirty="0" err="1" smtClean="0"/>
              <a:t>config</a:t>
            </a:r>
            <a:r>
              <a:rPr lang="en-US" dirty="0" smtClean="0"/>
              <a:t> file will define which part of the configuration is used for which </a:t>
            </a:r>
            <a:r>
              <a:rPr lang="en-US" dirty="0" err="1" smtClean="0"/>
              <a:t>Arduino</a:t>
            </a:r>
            <a:r>
              <a:rPr lang="en-US" dirty="0" smtClean="0"/>
              <a:t>.</a:t>
            </a:r>
          </a:p>
          <a:p>
            <a:r>
              <a:rPr lang="en-US" dirty="0" smtClean="0"/>
              <a:t>Using the </a:t>
            </a:r>
            <a:r>
              <a:rPr lang="en-US" dirty="0" err="1" smtClean="0"/>
              <a:t>ident</a:t>
            </a:r>
            <a:r>
              <a:rPr lang="en-US" dirty="0" smtClean="0"/>
              <a:t> functionality (see previous topic) can be used to check that the correct </a:t>
            </a:r>
            <a:r>
              <a:rPr lang="en-US" dirty="0" err="1" smtClean="0"/>
              <a:t>Arduino</a:t>
            </a:r>
            <a:r>
              <a:rPr lang="en-US" dirty="0" smtClean="0"/>
              <a:t> was connected to the intended port.</a:t>
            </a:r>
          </a:p>
          <a:p>
            <a:pPr lvl="1"/>
            <a:r>
              <a:rPr lang="en-US" dirty="0" smtClean="0"/>
              <a:t>You can get the </a:t>
            </a:r>
            <a:r>
              <a:rPr lang="en-US" dirty="0" err="1" smtClean="0"/>
              <a:t>Arduinos</a:t>
            </a:r>
            <a:r>
              <a:rPr lang="en-US" dirty="0" smtClean="0"/>
              <a:t> on the correct ports by connecting them always in the same sequence.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128</a:t>
            </a:fld>
            <a:endParaRPr lang="nl-NL"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Creating a </a:t>
            </a:r>
            <a:r>
              <a:rPr lang="en-US" dirty="0" err="1" smtClean="0"/>
              <a:t>config</a:t>
            </a:r>
            <a:r>
              <a:rPr lang="en-US" dirty="0" smtClean="0"/>
              <a:t> file for multiple </a:t>
            </a:r>
            <a:r>
              <a:rPr lang="en-US" dirty="0" err="1" smtClean="0"/>
              <a:t>Arduinos</a:t>
            </a:r>
            <a:endParaRPr lang="nl-NL" dirty="0"/>
          </a:p>
        </p:txBody>
      </p:sp>
      <p:sp>
        <p:nvSpPr>
          <p:cNvPr id="3" name="Tijdelijke aanduiding voor inhoud 2"/>
          <p:cNvSpPr>
            <a:spLocks noGrp="1"/>
          </p:cNvSpPr>
          <p:nvPr>
            <p:ph idx="1"/>
          </p:nvPr>
        </p:nvSpPr>
        <p:spPr/>
        <p:txBody>
          <a:bodyPr/>
          <a:lstStyle/>
          <a:p>
            <a:r>
              <a:rPr lang="en-US" dirty="0" smtClean="0"/>
              <a:t>First create two separate </a:t>
            </a:r>
            <a:r>
              <a:rPr lang="en-US" dirty="0" err="1" smtClean="0"/>
              <a:t>config</a:t>
            </a:r>
            <a:r>
              <a:rPr lang="en-US" dirty="0" smtClean="0"/>
              <a:t> files for each </a:t>
            </a:r>
            <a:r>
              <a:rPr lang="en-US" dirty="0" err="1" smtClean="0"/>
              <a:t>Arduino</a:t>
            </a:r>
            <a:r>
              <a:rPr lang="en-US" dirty="0" smtClean="0"/>
              <a:t> and test them out.</a:t>
            </a:r>
          </a:p>
          <a:p>
            <a:pPr lvl="1"/>
            <a:r>
              <a:rPr lang="en-US" dirty="0" smtClean="0"/>
              <a:t>The </a:t>
            </a:r>
            <a:r>
              <a:rPr lang="en-US" dirty="0" err="1" smtClean="0"/>
              <a:t>config</a:t>
            </a:r>
            <a:r>
              <a:rPr lang="en-US" dirty="0" smtClean="0"/>
              <a:t> tool can only work on a single adapter at a time.</a:t>
            </a:r>
          </a:p>
          <a:p>
            <a:r>
              <a:rPr lang="en-US" dirty="0" smtClean="0"/>
              <a:t>Now create a new .xml file, and</a:t>
            </a:r>
          </a:p>
          <a:p>
            <a:pPr lvl="1"/>
            <a:r>
              <a:rPr lang="en-US" dirty="0" smtClean="0"/>
              <a:t>Copy in the first file completely</a:t>
            </a:r>
          </a:p>
          <a:p>
            <a:pPr lvl="1"/>
            <a:r>
              <a:rPr lang="en-US" dirty="0" smtClean="0"/>
              <a:t>Take the adapter section (most of the file) of the second file and paste this after the first adapter</a:t>
            </a:r>
          </a:p>
          <a:p>
            <a:pPr lvl="1"/>
            <a:r>
              <a:rPr lang="en-US" dirty="0" smtClean="0"/>
              <a:t>Adapt the USB port in one of the files (make the board that you connect last /dev/ttyUSB</a:t>
            </a:r>
            <a:r>
              <a:rPr lang="en-US" b="1" i="1" dirty="0" smtClean="0"/>
              <a:t>1</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129</a:t>
            </a:fld>
            <a:endParaRPr lang="nl-NL"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Breadboard</a:t>
            </a:r>
            <a:endParaRPr lang="nl-NL" dirty="0"/>
          </a:p>
        </p:txBody>
      </p:sp>
      <p:sp>
        <p:nvSpPr>
          <p:cNvPr id="3" name="Tijdelijke aanduiding voor inhoud 2"/>
          <p:cNvSpPr>
            <a:spLocks noGrp="1"/>
          </p:cNvSpPr>
          <p:nvPr>
            <p:ph idx="1"/>
          </p:nvPr>
        </p:nvSpPr>
        <p:spPr>
          <a:xfrm>
            <a:off x="457200" y="1200151"/>
            <a:ext cx="3754760" cy="2739751"/>
          </a:xfrm>
        </p:spPr>
        <p:txBody>
          <a:bodyPr>
            <a:normAutofit/>
          </a:bodyPr>
          <a:lstStyle/>
          <a:p>
            <a:r>
              <a:rPr lang="en-US" sz="1800" dirty="0" smtClean="0"/>
              <a:t>Used to quickly build electronic circuits</a:t>
            </a:r>
          </a:p>
          <a:p>
            <a:r>
              <a:rPr lang="en-US" sz="1800" dirty="0" smtClean="0"/>
              <a:t>Note the 2 rails for + (VCC) and – (GND)</a:t>
            </a:r>
          </a:p>
          <a:p>
            <a:r>
              <a:rPr lang="en-US" sz="1800" dirty="0" smtClean="0"/>
              <a:t>Note on every column (vertical) the 2 bars with 5 interconnected holes each.</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112222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1187624" y="3003798"/>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13</a:t>
            </a:fld>
            <a:endParaRPr lang="nl-NL"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Trying it out – merge and </a:t>
            </a:r>
            <a:r>
              <a:rPr lang="en-US" dirty="0" err="1" smtClean="0"/>
              <a:t>config</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Take the </a:t>
            </a:r>
            <a:r>
              <a:rPr lang="en-US" dirty="0" err="1" smtClean="0"/>
              <a:t>Weekendschool</a:t>
            </a:r>
            <a:r>
              <a:rPr lang="en-US" dirty="0" smtClean="0"/>
              <a:t> board with the Duck</a:t>
            </a:r>
          </a:p>
          <a:p>
            <a:r>
              <a:rPr lang="en-US" dirty="0" smtClean="0"/>
              <a:t>Test it out with the </a:t>
            </a:r>
            <a:r>
              <a:rPr lang="en-US" dirty="0" err="1" smtClean="0"/>
              <a:t>config</a:t>
            </a:r>
            <a:r>
              <a:rPr lang="en-US" dirty="0" smtClean="0"/>
              <a:t> file and the Scratch program</a:t>
            </a:r>
          </a:p>
          <a:p>
            <a:r>
              <a:rPr lang="en-US" dirty="0" smtClean="0"/>
              <a:t>Merge the two files in the way described. </a:t>
            </a:r>
          </a:p>
          <a:p>
            <a:pPr lvl="1"/>
            <a:r>
              <a:rPr lang="en-US" dirty="0" smtClean="0"/>
              <a:t>Make the </a:t>
            </a:r>
            <a:r>
              <a:rPr lang="en-US" dirty="0" err="1" smtClean="0"/>
              <a:t>Weekendschool</a:t>
            </a:r>
            <a:r>
              <a:rPr lang="en-US" dirty="0" smtClean="0"/>
              <a:t> board /dev/ttyUSB</a:t>
            </a:r>
            <a:r>
              <a:rPr lang="en-US" b="1" i="1" dirty="0" smtClean="0"/>
              <a:t>1</a:t>
            </a:r>
            <a:r>
              <a:rPr lang="en-US" dirty="0" smtClean="0"/>
              <a:t>.</a:t>
            </a:r>
          </a:p>
          <a:p>
            <a:r>
              <a:rPr lang="en-US" dirty="0" smtClean="0"/>
              <a:t>Disconnect both boards.</a:t>
            </a:r>
          </a:p>
          <a:p>
            <a:r>
              <a:rPr lang="en-US" dirty="0" smtClean="0"/>
              <a:t>Restart </a:t>
            </a:r>
            <a:r>
              <a:rPr lang="en-US" dirty="0" err="1" smtClean="0"/>
              <a:t>scratchClient</a:t>
            </a:r>
            <a:r>
              <a:rPr lang="en-US" dirty="0" smtClean="0"/>
              <a:t> with the merged file.</a:t>
            </a:r>
          </a:p>
          <a:p>
            <a:r>
              <a:rPr lang="en-US" dirty="0" smtClean="0"/>
              <a:t>Connect the workshop board first. It will become /dev/ttyUSB</a:t>
            </a:r>
            <a:r>
              <a:rPr lang="en-US" b="1" i="1" dirty="0" smtClean="0"/>
              <a:t>0</a:t>
            </a:r>
            <a:r>
              <a:rPr lang="en-US" dirty="0" smtClean="0"/>
              <a:t>.</a:t>
            </a:r>
          </a:p>
          <a:p>
            <a:r>
              <a:rPr lang="en-US" dirty="0" smtClean="0"/>
              <a:t>Connect the </a:t>
            </a:r>
            <a:r>
              <a:rPr lang="en-US" dirty="0" err="1" smtClean="0"/>
              <a:t>Weekendschool</a:t>
            </a:r>
            <a:r>
              <a:rPr lang="en-US" dirty="0" smtClean="0"/>
              <a:t> board second. It will become /dev/ttyUSB</a:t>
            </a:r>
            <a:r>
              <a:rPr lang="en-US" b="1" i="1" dirty="0" smtClean="0"/>
              <a:t>1</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130</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Trying it out – Control from Scratch</a:t>
            </a:r>
            <a:endParaRPr lang="nl-NL" dirty="0"/>
          </a:p>
        </p:txBody>
      </p:sp>
      <p:sp>
        <p:nvSpPr>
          <p:cNvPr id="3" name="Tijdelijke aanduiding voor inhoud 2"/>
          <p:cNvSpPr>
            <a:spLocks noGrp="1"/>
          </p:cNvSpPr>
          <p:nvPr>
            <p:ph idx="1"/>
          </p:nvPr>
        </p:nvSpPr>
        <p:spPr/>
        <p:txBody>
          <a:bodyPr/>
          <a:lstStyle/>
          <a:p>
            <a:r>
              <a:rPr lang="en-US" dirty="0" smtClean="0"/>
              <a:t>In the Scratch program of the workshop, define these variables</a:t>
            </a:r>
          </a:p>
          <a:p>
            <a:pPr lvl="1"/>
            <a:r>
              <a:rPr lang="en-US" dirty="0" err="1" smtClean="0"/>
              <a:t>Tiltservo</a:t>
            </a:r>
            <a:endParaRPr lang="en-US" dirty="0" smtClean="0"/>
          </a:p>
          <a:p>
            <a:pPr lvl="1"/>
            <a:r>
              <a:rPr lang="en-US" dirty="0" err="1" smtClean="0"/>
              <a:t>Panservo</a:t>
            </a:r>
            <a:endParaRPr lang="en-US" dirty="0" smtClean="0"/>
          </a:p>
          <a:p>
            <a:r>
              <a:rPr lang="en-US" dirty="0" smtClean="0"/>
              <a:t>Try giving them values between 0 and 100 with the slider on the variable.</a:t>
            </a:r>
          </a:p>
          <a:p>
            <a:r>
              <a:rPr lang="en-US" dirty="0" smtClean="0"/>
              <a:t>Does the duck tilt and pan?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131</a:t>
            </a:fld>
            <a:endParaRPr lang="nl-NL" dirty="0"/>
          </a:p>
        </p:txBody>
      </p:sp>
      <p:sp>
        <p:nvSpPr>
          <p:cNvPr id="5" name="Gelijkbenige driehoek 4"/>
          <p:cNvSpPr/>
          <p:nvPr/>
        </p:nvSpPr>
        <p:spPr>
          <a:xfrm>
            <a:off x="7703840" y="2715766"/>
            <a:ext cx="1440160"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Making the /dev/</a:t>
            </a:r>
            <a:r>
              <a:rPr lang="en-US" dirty="0" err="1" smtClean="0"/>
              <a:t>ttyUSBnn</a:t>
            </a:r>
            <a:r>
              <a:rPr lang="en-US" dirty="0" smtClean="0"/>
              <a:t> not matter anymore</a:t>
            </a:r>
            <a:endParaRPr lang="nl-NL" dirty="0"/>
          </a:p>
        </p:txBody>
      </p:sp>
      <p:sp>
        <p:nvSpPr>
          <p:cNvPr id="3" name="Tijdelijke aanduiding voor inhoud 2"/>
          <p:cNvSpPr>
            <a:spLocks noGrp="1"/>
          </p:cNvSpPr>
          <p:nvPr>
            <p:ph idx="1"/>
          </p:nvPr>
        </p:nvSpPr>
        <p:spPr/>
        <p:txBody>
          <a:bodyPr/>
          <a:lstStyle/>
          <a:p>
            <a:r>
              <a:rPr lang="en-US" dirty="0" smtClean="0"/>
              <a:t>In the way described before, the </a:t>
            </a:r>
            <a:r>
              <a:rPr lang="en-US" dirty="0" err="1" smtClean="0"/>
              <a:t>Arduinos</a:t>
            </a:r>
            <a:r>
              <a:rPr lang="en-US" dirty="0" smtClean="0"/>
              <a:t> must be connected in a specific sequence</a:t>
            </a:r>
          </a:p>
          <a:p>
            <a:r>
              <a:rPr lang="en-US" dirty="0" smtClean="0"/>
              <a:t>You can alternatively use a program that will</a:t>
            </a:r>
          </a:p>
          <a:p>
            <a:pPr lvl="1"/>
            <a:r>
              <a:rPr lang="en-US" dirty="0" smtClean="0"/>
              <a:t>Look at the connected boards (using the </a:t>
            </a:r>
            <a:r>
              <a:rPr lang="en-US" dirty="0" err="1" smtClean="0"/>
              <a:t>ident</a:t>
            </a:r>
            <a:r>
              <a:rPr lang="en-US" dirty="0" smtClean="0"/>
              <a:t> string)</a:t>
            </a:r>
          </a:p>
          <a:p>
            <a:pPr lvl="1"/>
            <a:r>
              <a:rPr lang="en-US" dirty="0" smtClean="0"/>
              <a:t>Give a selection option to start with </a:t>
            </a:r>
            <a:r>
              <a:rPr lang="en-US" dirty="0" err="1" smtClean="0"/>
              <a:t>config</a:t>
            </a:r>
            <a:r>
              <a:rPr lang="en-US" dirty="0" smtClean="0"/>
              <a:t> files for which all the boards are present.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132</a:t>
            </a:fld>
            <a:endParaRPr lang="nl-NL"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Explaining the startup tool</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133</a:t>
            </a:fld>
            <a:endParaRPr lang="nl-NL" dirty="0"/>
          </a:p>
        </p:txBody>
      </p:sp>
      <p:sp>
        <p:nvSpPr>
          <p:cNvPr id="5" name="Gelijkbenige driehoek 4"/>
          <p:cNvSpPr/>
          <p:nvPr/>
        </p:nvSpPr>
        <p:spPr>
          <a:xfrm>
            <a:off x="1763688" y="2139702"/>
            <a:ext cx="1475656"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Power on self test (POST)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134</a:t>
            </a:fld>
            <a:endParaRPr lang="nl-NL"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Power on self test (POST)</a:t>
            </a:r>
            <a:endParaRPr lang="nl-NL" dirty="0"/>
          </a:p>
        </p:txBody>
      </p:sp>
      <p:sp>
        <p:nvSpPr>
          <p:cNvPr id="3" name="Tijdelijke aanduiding voor inhoud 2"/>
          <p:cNvSpPr>
            <a:spLocks noGrp="1"/>
          </p:cNvSpPr>
          <p:nvPr>
            <p:ph idx="1"/>
          </p:nvPr>
        </p:nvSpPr>
        <p:spPr/>
        <p:txBody>
          <a:bodyPr/>
          <a:lstStyle/>
          <a:p>
            <a:r>
              <a:rPr lang="en-US" dirty="0" smtClean="0"/>
              <a:t>See the </a:t>
            </a:r>
            <a:r>
              <a:rPr lang="en-US" dirty="0" err="1" smtClean="0"/>
              <a:t>Weekendschool</a:t>
            </a:r>
            <a:r>
              <a:rPr lang="en-US" dirty="0" smtClean="0"/>
              <a:t> board with the duck</a:t>
            </a:r>
            <a:r>
              <a:rPr lang="nl-NL" dirty="0" smtClean="0"/>
              <a:t>.</a:t>
            </a:r>
          </a:p>
          <a:p>
            <a:r>
              <a:rPr lang="en-US" dirty="0" smtClean="0"/>
              <a:t>When setting up the lesson, one wants to be able to quickly see whether the board works correctly.</a:t>
            </a:r>
          </a:p>
          <a:p>
            <a:r>
              <a:rPr lang="en-US" dirty="0" smtClean="0"/>
              <a:t>Also, when the boards have to be packed, the duck should bow deep to make sure it fits in the box.</a:t>
            </a:r>
          </a:p>
          <a:p>
            <a:pPr lvl="1"/>
            <a:r>
              <a:rPr lang="en-US" dirty="0" smtClean="0"/>
              <a:t>Moving servos by hand is not preferred.</a:t>
            </a:r>
          </a:p>
          <a:p>
            <a:r>
              <a:rPr lang="en-US" dirty="0" smtClean="0"/>
              <a:t>The </a:t>
            </a:r>
            <a:r>
              <a:rPr lang="en-US" dirty="0" err="1" smtClean="0"/>
              <a:t>scratchClient</a:t>
            </a:r>
            <a:r>
              <a:rPr lang="en-US" dirty="0" smtClean="0"/>
              <a:t> </a:t>
            </a:r>
            <a:r>
              <a:rPr lang="en-US" dirty="0" err="1" smtClean="0"/>
              <a:t>Arduino</a:t>
            </a:r>
            <a:r>
              <a:rPr lang="en-US" dirty="0" smtClean="0"/>
              <a:t> sketch has a place where you can insert your own code to </a:t>
            </a:r>
            <a:r>
              <a:rPr lang="en-US" dirty="0" err="1" smtClean="0"/>
              <a:t>realise</a:t>
            </a:r>
            <a:r>
              <a:rPr lang="en-US" dirty="0" smtClean="0"/>
              <a:t> this functionality.</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135</a:t>
            </a:fld>
            <a:endParaRPr lang="nl-NL"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How to do the POST?</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You will need to address the pin numbers directly. You </a:t>
            </a:r>
            <a:r>
              <a:rPr lang="en-US" b="1" dirty="0" smtClean="0"/>
              <a:t>cannot</a:t>
            </a:r>
            <a:r>
              <a:rPr lang="en-US" dirty="0" smtClean="0"/>
              <a:t> make use of the </a:t>
            </a:r>
            <a:r>
              <a:rPr lang="en-US" dirty="0" err="1" smtClean="0"/>
              <a:t>config</a:t>
            </a:r>
            <a:r>
              <a:rPr lang="en-US" dirty="0" smtClean="0"/>
              <a:t> file of </a:t>
            </a:r>
            <a:r>
              <a:rPr lang="en-US" dirty="0" err="1" smtClean="0"/>
              <a:t>scratchClient</a:t>
            </a:r>
            <a:r>
              <a:rPr lang="en-US" dirty="0" smtClean="0"/>
              <a:t>.</a:t>
            </a:r>
          </a:p>
          <a:p>
            <a:r>
              <a:rPr lang="en-US" dirty="0" smtClean="0"/>
              <a:t>See the </a:t>
            </a:r>
            <a:r>
              <a:rPr lang="en-US" dirty="0" err="1" smtClean="0"/>
              <a:t>Arduino</a:t>
            </a:r>
            <a:r>
              <a:rPr lang="en-US" dirty="0" smtClean="0"/>
              <a:t> sketch of the </a:t>
            </a:r>
            <a:r>
              <a:rPr lang="en-US" dirty="0" err="1" smtClean="0"/>
              <a:t>Weekendschool</a:t>
            </a:r>
            <a:r>
              <a:rPr lang="en-US" dirty="0" smtClean="0"/>
              <a:t> board.</a:t>
            </a:r>
          </a:p>
          <a:p>
            <a:pPr lvl="1"/>
            <a:r>
              <a:rPr lang="en-US" dirty="0" smtClean="0"/>
              <a:t>Between the </a:t>
            </a:r>
            <a:r>
              <a:rPr lang="en-US" dirty="0" err="1" smtClean="0"/>
              <a:t>xxxx</a:t>
            </a:r>
            <a:r>
              <a:rPr lang="en-US" dirty="0" smtClean="0"/>
              <a:t> and </a:t>
            </a:r>
            <a:r>
              <a:rPr lang="en-US" dirty="0" err="1" smtClean="0"/>
              <a:t>yyyy</a:t>
            </a:r>
            <a:r>
              <a:rPr lang="en-US" dirty="0" smtClean="0"/>
              <a:t> markers</a:t>
            </a:r>
          </a:p>
          <a:p>
            <a:r>
              <a:rPr lang="en-US" dirty="0" smtClean="0"/>
              <a:t>Now try on the </a:t>
            </a:r>
            <a:r>
              <a:rPr lang="en-US" dirty="0" err="1" smtClean="0"/>
              <a:t>PiAndMore</a:t>
            </a:r>
            <a:r>
              <a:rPr lang="en-US" dirty="0" smtClean="0"/>
              <a:t> board to </a:t>
            </a:r>
            <a:r>
              <a:rPr lang="en-US" dirty="0" err="1" smtClean="0"/>
              <a:t>lite</a:t>
            </a:r>
            <a:r>
              <a:rPr lang="en-US" dirty="0" smtClean="0"/>
              <a:t> 3-color LED</a:t>
            </a:r>
          </a:p>
          <a:p>
            <a:pPr lvl="1"/>
            <a:r>
              <a:rPr lang="en-US" dirty="0" smtClean="0"/>
              <a:t>0.5 seconds Red</a:t>
            </a:r>
          </a:p>
          <a:p>
            <a:pPr lvl="1"/>
            <a:r>
              <a:rPr lang="en-US" dirty="0" smtClean="0"/>
              <a:t>0.5 seconds Green</a:t>
            </a:r>
          </a:p>
          <a:p>
            <a:pPr lvl="1"/>
            <a:r>
              <a:rPr lang="en-US" dirty="0" smtClean="0"/>
              <a:t>0.5 seconds Blue</a:t>
            </a:r>
          </a:p>
          <a:p>
            <a:pPr lvl="1"/>
            <a:r>
              <a:rPr lang="en-US" dirty="0" smtClean="0"/>
              <a:t>0.5 seconds White</a:t>
            </a:r>
          </a:p>
          <a:p>
            <a:r>
              <a:rPr lang="en-US" dirty="0" smtClean="0"/>
              <a:t>Load the sketch in the board and look whether it works.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136</a:t>
            </a:fld>
            <a:endParaRPr lang="nl-NL" dirty="0"/>
          </a:p>
        </p:txBody>
      </p:sp>
      <p:sp>
        <p:nvSpPr>
          <p:cNvPr id="5" name="Gelijkbenige driehoek 4"/>
          <p:cNvSpPr/>
          <p:nvPr/>
        </p:nvSpPr>
        <p:spPr>
          <a:xfrm>
            <a:off x="7668344" y="195486"/>
            <a:ext cx="1475656" cy="93610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Controlling a relay</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137</a:t>
            </a:fld>
            <a:endParaRPr lang="nl-NL"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relay</a:t>
            </a:r>
            <a:endParaRPr lang="nl-NL" dirty="0"/>
          </a:p>
        </p:txBody>
      </p:sp>
      <p:sp>
        <p:nvSpPr>
          <p:cNvPr id="3" name="Tijdelijke aanduiding voor inhoud 2"/>
          <p:cNvSpPr>
            <a:spLocks noGrp="1"/>
          </p:cNvSpPr>
          <p:nvPr>
            <p:ph idx="1"/>
          </p:nvPr>
        </p:nvSpPr>
        <p:spPr/>
        <p:txBody>
          <a:bodyPr>
            <a:normAutofit/>
          </a:bodyPr>
          <a:lstStyle/>
          <a:p>
            <a:r>
              <a:rPr lang="en-US" dirty="0" smtClean="0"/>
              <a:t>Controlling a relay like controlling a LED? NOT a good idea!</a:t>
            </a:r>
          </a:p>
          <a:p>
            <a:r>
              <a:rPr lang="en-US" dirty="0" smtClean="0"/>
              <a:t>A relay has a coil that stores energy when powered. </a:t>
            </a:r>
          </a:p>
          <a:p>
            <a:pPr lvl="1"/>
            <a:r>
              <a:rPr lang="en-US" dirty="0" smtClean="0"/>
              <a:t>When breaking the current flow, the voltage over the relay coil can get so high that it destroys the </a:t>
            </a:r>
            <a:r>
              <a:rPr lang="en-US" dirty="0" err="1" smtClean="0"/>
              <a:t>Arduino</a:t>
            </a:r>
            <a:r>
              <a:rPr lang="en-US" dirty="0" smtClean="0"/>
              <a:t> – and more.</a:t>
            </a:r>
          </a:p>
          <a:p>
            <a:pPr lvl="1"/>
            <a:endParaRPr lang="en-US" dirty="0" smtClean="0"/>
          </a:p>
          <a:p>
            <a:pPr lvl="1"/>
            <a:endParaRPr lang="en-US" dirty="0" smtClean="0"/>
          </a:p>
          <a:p>
            <a:pPr lvl="1"/>
            <a:endParaRPr lang="en-US" dirty="0" smtClean="0"/>
          </a:p>
          <a:p>
            <a:r>
              <a:rPr lang="en-US" dirty="0" smtClean="0"/>
              <a:t>At least a </a:t>
            </a:r>
            <a:r>
              <a:rPr lang="en-US" dirty="0" err="1" smtClean="0"/>
              <a:t>flyback</a:t>
            </a:r>
            <a:r>
              <a:rPr lang="en-US" dirty="0" smtClean="0"/>
              <a:t> diode should be used.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138</a:t>
            </a:fld>
            <a:endParaRPr lang="nl-NL" dirty="0"/>
          </a:p>
        </p:txBody>
      </p:sp>
      <p:pic>
        <p:nvPicPr>
          <p:cNvPr id="8194" name="Picture 2" descr="C:\Users\M5810video\Documents\Weekendschool\Pi And More\inductors.jpg"/>
          <p:cNvPicPr>
            <a:picLocks noChangeAspect="1" noChangeArrowheads="1"/>
          </p:cNvPicPr>
          <p:nvPr/>
        </p:nvPicPr>
        <p:blipFill>
          <a:blip r:embed="rId3" cstate="print"/>
          <a:srcRect/>
          <a:stretch>
            <a:fillRect/>
          </a:stretch>
        </p:blipFill>
        <p:spPr bwMode="auto">
          <a:xfrm>
            <a:off x="899592" y="2787774"/>
            <a:ext cx="2808312" cy="990867"/>
          </a:xfrm>
          <a:prstGeom prst="rect">
            <a:avLst/>
          </a:prstGeom>
          <a:noFill/>
        </p:spPr>
      </p:pic>
      <p:pic>
        <p:nvPicPr>
          <p:cNvPr id="8195" name="Picture 3" descr="C:\Users\M5810video\Documents\Weekendschool\Pi And More\fly-back-diode.jpg"/>
          <p:cNvPicPr>
            <a:picLocks noChangeAspect="1" noChangeArrowheads="1"/>
          </p:cNvPicPr>
          <p:nvPr/>
        </p:nvPicPr>
        <p:blipFill>
          <a:blip r:embed="rId4" cstate="print"/>
          <a:srcRect/>
          <a:stretch>
            <a:fillRect/>
          </a:stretch>
        </p:blipFill>
        <p:spPr bwMode="auto">
          <a:xfrm>
            <a:off x="4644008" y="2859782"/>
            <a:ext cx="3600400" cy="920491"/>
          </a:xfrm>
          <a:prstGeom prst="rect">
            <a:avLst/>
          </a:prstGeom>
          <a:noFill/>
        </p:spPr>
      </p:pic>
      <p:cxnSp>
        <p:nvCxnSpPr>
          <p:cNvPr id="8" name="Rechte verbindingslijn met pijl 7"/>
          <p:cNvCxnSpPr/>
          <p:nvPr/>
        </p:nvCxnSpPr>
        <p:spPr>
          <a:xfrm flipV="1">
            <a:off x="5796136" y="3795886"/>
            <a:ext cx="576064"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Other issues – and the solution</a:t>
            </a:r>
            <a:endParaRPr lang="nl-NL" dirty="0"/>
          </a:p>
        </p:txBody>
      </p:sp>
      <p:sp>
        <p:nvSpPr>
          <p:cNvPr id="3" name="Tijdelijke aanduiding voor inhoud 2"/>
          <p:cNvSpPr>
            <a:spLocks noGrp="1"/>
          </p:cNvSpPr>
          <p:nvPr>
            <p:ph idx="1"/>
          </p:nvPr>
        </p:nvSpPr>
        <p:spPr/>
        <p:txBody>
          <a:bodyPr/>
          <a:lstStyle/>
          <a:p>
            <a:r>
              <a:rPr lang="en-US" dirty="0" smtClean="0"/>
              <a:t>Often the current of the coil will be too high to drive directly from the </a:t>
            </a:r>
            <a:r>
              <a:rPr lang="en-US" dirty="0" err="1" smtClean="0"/>
              <a:t>Arduino</a:t>
            </a:r>
            <a:endParaRPr lang="en-US" dirty="0" smtClean="0"/>
          </a:p>
          <a:p>
            <a:pPr lvl="1"/>
            <a:r>
              <a:rPr lang="en-US" dirty="0" smtClean="0"/>
              <a:t>So a transistor will be needed.</a:t>
            </a:r>
          </a:p>
          <a:p>
            <a:r>
              <a:rPr lang="en-US" dirty="0" smtClean="0"/>
              <a:t>Solution</a:t>
            </a:r>
          </a:p>
          <a:p>
            <a:pPr lvl="1"/>
            <a:r>
              <a:rPr lang="en-US" dirty="0" smtClean="0"/>
              <a:t>Use a relay module with an </a:t>
            </a:r>
            <a:r>
              <a:rPr lang="en-US" dirty="0" err="1" smtClean="0"/>
              <a:t>opto</a:t>
            </a:r>
            <a:r>
              <a:rPr lang="en-US" dirty="0" smtClean="0"/>
              <a:t> coupler </a:t>
            </a:r>
          </a:p>
          <a:p>
            <a:pPr lvl="1"/>
            <a:r>
              <a:rPr lang="en-US" dirty="0" smtClean="0"/>
              <a:t>Cost is generally not an issue. The relay module we use here is &lt; € 1.</a:t>
            </a:r>
          </a:p>
          <a:p>
            <a:pPr lvl="1"/>
            <a:r>
              <a:rPr lang="en-US" dirty="0" smtClean="0"/>
              <a:t>We only have a few relays today, so you will need to share.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139</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Looking at the </a:t>
            </a:r>
            <a:r>
              <a:rPr lang="en-US" dirty="0" err="1" smtClean="0"/>
              <a:t>Arduino</a:t>
            </a:r>
            <a:r>
              <a:rPr lang="en-US" dirty="0" smtClean="0"/>
              <a:t> </a:t>
            </a:r>
            <a:r>
              <a:rPr lang="en-US" dirty="0" err="1" smtClean="0"/>
              <a:t>Nano</a:t>
            </a:r>
            <a:r>
              <a:rPr lang="en-US" dirty="0" smtClean="0"/>
              <a:t> extension board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2160240" cy="369332"/>
          </a:xfrm>
          <a:prstGeom prst="rect">
            <a:avLst/>
          </a:prstGeom>
          <a:noFill/>
        </p:spPr>
        <p:txBody>
          <a:bodyPr wrap="square" rtlCol="0">
            <a:spAutoFit/>
          </a:bodyPr>
          <a:lstStyle/>
          <a:p>
            <a:r>
              <a:rPr lang="en-US" dirty="0" smtClean="0"/>
              <a:t>9V power socket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err="1" smtClean="0"/>
              <a:t>Arduino</a:t>
            </a:r>
            <a:r>
              <a:rPr lang="en-US" dirty="0" smtClean="0"/>
              <a:t> </a:t>
            </a:r>
            <a:r>
              <a:rPr lang="en-US" dirty="0" err="1" smtClean="0"/>
              <a:t>Nano</a:t>
            </a:r>
            <a:r>
              <a:rPr lang="en-US" dirty="0" smtClean="0"/>
              <a:t> with 328P processor</a:t>
            </a:r>
            <a:endParaRPr lang="nl-NL" dirty="0"/>
          </a:p>
        </p:txBody>
      </p:sp>
      <p:sp>
        <p:nvSpPr>
          <p:cNvPr id="13" name="Tekstvak 12"/>
          <p:cNvSpPr txBox="1"/>
          <p:nvPr/>
        </p:nvSpPr>
        <p:spPr>
          <a:xfrm>
            <a:off x="6516216" y="3795886"/>
            <a:ext cx="2160240" cy="369332"/>
          </a:xfrm>
          <a:prstGeom prst="rect">
            <a:avLst/>
          </a:prstGeom>
          <a:noFill/>
        </p:spPr>
        <p:txBody>
          <a:bodyPr wrap="square" rtlCol="0">
            <a:spAutoFit/>
          </a:bodyPr>
          <a:lstStyle/>
          <a:p>
            <a:pPr algn="r"/>
            <a:r>
              <a:rPr lang="en-US" dirty="0" smtClean="0"/>
              <a:t>Micro USB port</a:t>
            </a:r>
            <a:endParaRPr lang="nl-NL" dirty="0"/>
          </a:p>
        </p:txBody>
      </p:sp>
      <p:sp>
        <p:nvSpPr>
          <p:cNvPr id="17" name="Tekstvak 16"/>
          <p:cNvSpPr txBox="1"/>
          <p:nvPr/>
        </p:nvSpPr>
        <p:spPr>
          <a:xfrm>
            <a:off x="0" y="1131590"/>
            <a:ext cx="2411760" cy="1569660"/>
          </a:xfrm>
          <a:prstGeom prst="rect">
            <a:avLst/>
          </a:prstGeom>
          <a:noFill/>
        </p:spPr>
        <p:txBody>
          <a:bodyPr wrap="square" rtlCol="0">
            <a:spAutoFit/>
          </a:bodyPr>
          <a:lstStyle/>
          <a:p>
            <a:r>
              <a:rPr lang="en-US" sz="1600" dirty="0" smtClean="0"/>
              <a:t>Per GPIO signal 3 headers: </a:t>
            </a:r>
          </a:p>
          <a:p>
            <a:r>
              <a:rPr lang="en-US" sz="1600" dirty="0" smtClean="0"/>
              <a:t>S (blue = signal)</a:t>
            </a:r>
          </a:p>
          <a:p>
            <a:r>
              <a:rPr lang="en-US" sz="1600" dirty="0" smtClean="0"/>
              <a:t>V (red = VCC = +) </a:t>
            </a:r>
          </a:p>
          <a:p>
            <a:r>
              <a:rPr lang="en-US" sz="1600" dirty="0" smtClean="0"/>
              <a:t>G (black = GND = -)</a:t>
            </a:r>
          </a:p>
          <a:p>
            <a:r>
              <a:rPr lang="en-US" sz="1600" i="1" dirty="0" smtClean="0"/>
              <a:t>(very handy to e.g. </a:t>
            </a:r>
          </a:p>
          <a:p>
            <a:r>
              <a:rPr lang="en-US" sz="1600" i="1" dirty="0" smtClean="0"/>
              <a:t>connect servos) </a:t>
            </a:r>
          </a:p>
        </p:txBody>
      </p:sp>
      <p:cxnSp>
        <p:nvCxnSpPr>
          <p:cNvPr id="18" name="Rechte verbindingslijn met pijl 17"/>
          <p:cNvCxnSpPr/>
          <p:nvPr/>
        </p:nvCxnSpPr>
        <p:spPr>
          <a:xfrm>
            <a:off x="1619672" y="1779662"/>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p:nvPr/>
        </p:nvCxnSpPr>
        <p:spPr>
          <a:xfrm>
            <a:off x="1763688" y="2067694"/>
            <a:ext cx="504056" cy="144016"/>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p:nvPr/>
        </p:nvCxnSpPr>
        <p:spPr>
          <a:xfrm>
            <a:off x="1403648" y="1563638"/>
            <a:ext cx="1152128"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68872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smtClean="0"/>
              <a:t>Digital ports</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smtClean="0"/>
              <a:t>Analog ports </a:t>
            </a:r>
            <a:r>
              <a:rPr lang="en-US" sz="1200" dirty="0" smtClean="0"/>
              <a:t>(most can be used as digital ports as well)</a:t>
            </a:r>
            <a:endParaRPr lang="nl-NL" dirty="0"/>
          </a:p>
        </p:txBody>
      </p:sp>
      <p:sp>
        <p:nvSpPr>
          <p:cNvPr id="48" name="Tekstvak 47"/>
          <p:cNvSpPr txBox="1"/>
          <p:nvPr/>
        </p:nvSpPr>
        <p:spPr>
          <a:xfrm>
            <a:off x="6804248" y="4227934"/>
            <a:ext cx="1440160" cy="369332"/>
          </a:xfrm>
          <a:prstGeom prst="rect">
            <a:avLst/>
          </a:prstGeom>
          <a:noFill/>
        </p:spPr>
        <p:txBody>
          <a:bodyPr wrap="square" rtlCol="0">
            <a:spAutoFit/>
          </a:bodyPr>
          <a:lstStyle/>
          <a:p>
            <a:r>
              <a:rPr lang="en-US" dirty="0" smtClean="0"/>
              <a:t>Reset button</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smtClean="0"/>
              <a:t>Reset button</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14</a:t>
            </a:fld>
            <a:endParaRPr lang="nl-NL"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relay module to pin A2</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228184"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228184"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Use a servo to press buttons on appliances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141</a:t>
            </a:fld>
            <a:endParaRPr lang="nl-NL"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Safely controlling 220 Volt appliances</a:t>
            </a:r>
            <a:endParaRPr lang="nl-NL" dirty="0"/>
          </a:p>
        </p:txBody>
      </p:sp>
      <p:sp>
        <p:nvSpPr>
          <p:cNvPr id="3" name="Tijdelijke aanduiding voor inhoud 2"/>
          <p:cNvSpPr>
            <a:spLocks noGrp="1"/>
          </p:cNvSpPr>
          <p:nvPr>
            <p:ph idx="1"/>
          </p:nvPr>
        </p:nvSpPr>
        <p:spPr/>
        <p:txBody>
          <a:bodyPr/>
          <a:lstStyle/>
          <a:p>
            <a:r>
              <a:rPr lang="en-US" dirty="0" smtClean="0"/>
              <a:t>You can in principle use a relay to control 220 Volt appliances.</a:t>
            </a:r>
          </a:p>
          <a:p>
            <a:r>
              <a:rPr lang="en-US" dirty="0" smtClean="0"/>
              <a:t>However, this is not something you want to do in a classroom situation</a:t>
            </a:r>
          </a:p>
          <a:p>
            <a:r>
              <a:rPr lang="en-US" dirty="0" smtClean="0"/>
              <a:t>Alternative: use a remote control and use servos to press the buttons.</a:t>
            </a:r>
          </a:p>
          <a:p>
            <a:r>
              <a:rPr lang="en-US" dirty="0" smtClean="0"/>
              <a:t>See also the next slide.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142</a:t>
            </a:fld>
            <a:endParaRPr lang="nl-NL"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camera</a:t>
            </a:r>
            <a:endParaRPr lang="nl-NL" dirty="0"/>
          </a:p>
        </p:txBody>
      </p:sp>
      <p:sp>
        <p:nvSpPr>
          <p:cNvPr id="3" name="Tijdelijke aanduiding voor inhoud 2"/>
          <p:cNvSpPr>
            <a:spLocks noGrp="1"/>
          </p:cNvSpPr>
          <p:nvPr>
            <p:ph idx="1"/>
          </p:nvPr>
        </p:nvSpPr>
        <p:spPr/>
        <p:txBody>
          <a:bodyPr/>
          <a:lstStyle/>
          <a:p>
            <a:r>
              <a:rPr lang="en-US" dirty="0" smtClean="0"/>
              <a:t>Use a servo to press the button of the camera</a:t>
            </a:r>
          </a:p>
          <a:p>
            <a:r>
              <a:rPr lang="en-US" dirty="0" smtClean="0"/>
              <a:t>Cannot do in the workshop</a:t>
            </a:r>
          </a:p>
          <a:p>
            <a:r>
              <a:rPr lang="en-US" dirty="0" smtClean="0"/>
              <a:t>See the example setup in the workshop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143</a:t>
            </a:fld>
            <a:endParaRPr lang="nl-NL"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What else can </a:t>
            </a:r>
            <a:r>
              <a:rPr lang="en-US" dirty="0" err="1" smtClean="0"/>
              <a:t>scratchClient</a:t>
            </a:r>
            <a:r>
              <a:rPr lang="en-US" dirty="0" smtClean="0"/>
              <a:t> do?</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144</a:t>
            </a:fld>
            <a:endParaRPr lang="nl-NL"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Can </a:t>
            </a:r>
            <a:r>
              <a:rPr lang="en-US" dirty="0" err="1" smtClean="0"/>
              <a:t>scratchClient</a:t>
            </a:r>
            <a:r>
              <a:rPr lang="en-US" dirty="0" smtClean="0"/>
              <a:t> do more? Yes!</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It can also let you configure and use the GPIO pins on the Raspberry Pi itself.</a:t>
            </a:r>
          </a:p>
          <a:p>
            <a:pPr lvl="1"/>
            <a:r>
              <a:rPr lang="en-US" dirty="0" smtClean="0"/>
              <a:t>However be aware:</a:t>
            </a:r>
          </a:p>
          <a:p>
            <a:pPr lvl="2"/>
            <a:r>
              <a:rPr lang="en-US" dirty="0" smtClean="0"/>
              <a:t>There is no analog input on Raspberry Pi.</a:t>
            </a:r>
          </a:p>
          <a:p>
            <a:pPr lvl="2"/>
            <a:r>
              <a:rPr lang="en-US" dirty="0" smtClean="0"/>
              <a:t>The pins are </a:t>
            </a:r>
            <a:r>
              <a:rPr lang="en-US" b="1" i="1" dirty="0" smtClean="0"/>
              <a:t>NOT </a:t>
            </a:r>
            <a:r>
              <a:rPr lang="en-US" dirty="0" smtClean="0"/>
              <a:t>5 Volt tolerant (max 3.3 Volt).</a:t>
            </a:r>
          </a:p>
          <a:p>
            <a:pPr lvl="2"/>
            <a:r>
              <a:rPr lang="en-US" dirty="0" smtClean="0"/>
              <a:t>The max current per pin on Raspberry Pi is lower than on </a:t>
            </a:r>
            <a:r>
              <a:rPr lang="en-US" dirty="0" err="1" smtClean="0"/>
              <a:t>Arduino</a:t>
            </a:r>
            <a:r>
              <a:rPr lang="en-US" dirty="0" smtClean="0"/>
              <a:t>.</a:t>
            </a:r>
          </a:p>
          <a:p>
            <a:pPr lvl="2"/>
            <a:r>
              <a:rPr lang="en-US" dirty="0" smtClean="0"/>
              <a:t>If you blow up an </a:t>
            </a:r>
            <a:r>
              <a:rPr lang="en-US" dirty="0" err="1" smtClean="0"/>
              <a:t>Arduino</a:t>
            </a:r>
            <a:r>
              <a:rPr lang="en-US" dirty="0" smtClean="0"/>
              <a:t> (clone), the cost is limited to a few euro.</a:t>
            </a:r>
          </a:p>
          <a:p>
            <a:pPr lvl="3"/>
            <a:r>
              <a:rPr lang="en-US" dirty="0" smtClean="0"/>
              <a:t>A Raspberry Pi is much more expensive.</a:t>
            </a:r>
          </a:p>
          <a:p>
            <a:r>
              <a:rPr lang="en-US" dirty="0" err="1" smtClean="0"/>
              <a:t>scratchClient</a:t>
            </a:r>
            <a:r>
              <a:rPr lang="en-US" dirty="0" smtClean="0"/>
              <a:t> can also control Sonic Pi for high quality audio.</a:t>
            </a:r>
          </a:p>
          <a:p>
            <a:r>
              <a:rPr lang="en-US" dirty="0" smtClean="0"/>
              <a:t>There are also </a:t>
            </a:r>
            <a:r>
              <a:rPr lang="en-US" dirty="0" err="1" smtClean="0"/>
              <a:t>Arduino</a:t>
            </a:r>
            <a:r>
              <a:rPr lang="en-US" dirty="0" smtClean="0"/>
              <a:t> sketches to control LED strips (</a:t>
            </a:r>
            <a:r>
              <a:rPr lang="en-US" dirty="0" err="1" smtClean="0"/>
              <a:t>Neopixel</a:t>
            </a:r>
            <a:r>
              <a:rPr lang="en-US" dirty="0" smtClean="0"/>
              <a:t> WS2812) and to control LEGO Power.</a:t>
            </a:r>
          </a:p>
          <a:p>
            <a:r>
              <a:rPr lang="en-US" dirty="0" err="1" smtClean="0"/>
              <a:t>scratchClient</a:t>
            </a:r>
            <a:r>
              <a:rPr lang="en-US" dirty="0" smtClean="0"/>
              <a:t> can work with Scratch 2.0 (soon).</a:t>
            </a:r>
          </a:p>
          <a:p>
            <a:r>
              <a:rPr lang="en-US" dirty="0" err="1" smtClean="0"/>
              <a:t>scratchClient</a:t>
            </a:r>
            <a:r>
              <a:rPr lang="en-US" dirty="0" smtClean="0"/>
              <a:t> can also run on Windows and then via </a:t>
            </a:r>
            <a:r>
              <a:rPr lang="en-US" dirty="0" err="1" smtClean="0"/>
              <a:t>Arduino</a:t>
            </a:r>
            <a:r>
              <a:rPr lang="en-US" dirty="0" smtClean="0"/>
              <a:t> control peripherals.</a:t>
            </a:r>
          </a:p>
          <a:p>
            <a:r>
              <a:rPr lang="en-US" dirty="0" err="1" smtClean="0"/>
              <a:t>scratchClient</a:t>
            </a:r>
            <a:r>
              <a:rPr lang="en-US" dirty="0" smtClean="0"/>
              <a:t> can work with multiple Raspberry Pi configurations in a network.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145</a:t>
            </a:fld>
            <a:endParaRPr lang="nl-NL"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146</a:t>
            </a:fld>
            <a:endParaRPr lang="nl-NL"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PiAndMore</a:t>
            </a:r>
            <a:r>
              <a:rPr lang="en-US" dirty="0" smtClean="0"/>
              <a:t> folder on the desktop</a:t>
            </a:r>
          </a:p>
          <a:p>
            <a:r>
              <a:rPr lang="en-US" dirty="0" smtClean="0"/>
              <a:t>The rest of the material you can download from </a:t>
            </a:r>
            <a:r>
              <a:rPr lang="en-US" dirty="0" smtClean="0">
                <a:hlinkClick r:id="rId3"/>
              </a:rPr>
              <a:t>www.github.com</a:t>
            </a:r>
            <a:r>
              <a:rPr lang="en-US" dirty="0" smtClean="0"/>
              <a:t> </a:t>
            </a:r>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147</a:t>
            </a:fld>
            <a:endParaRPr lang="nl-NL"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148</a:t>
            </a:fld>
            <a:endParaRPr lang="nl-NL"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Unplug and pack up</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0000" lnSpcReduction="20000"/>
          </a:bodyPr>
          <a:lstStyle/>
          <a:p>
            <a:r>
              <a:rPr lang="en-US" dirty="0" smtClean="0"/>
              <a:t>Unplug the board from USB and power it off</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i="1" dirty="0" smtClean="0"/>
              <a:t>Leave</a:t>
            </a:r>
            <a:r>
              <a:rPr lang="en-US" b="1" dirty="0" smtClean="0"/>
              <a:t> the wires on the 3 color LED</a:t>
            </a:r>
            <a:endParaRPr lang="en-US" dirty="0" smtClean="0"/>
          </a:p>
          <a:p>
            <a:r>
              <a:rPr lang="en-US" b="1" i="1" dirty="0" smtClean="0"/>
              <a:t>Leave</a:t>
            </a:r>
            <a:r>
              <a:rPr lang="en-US" b="1" dirty="0" smtClean="0"/>
              <a:t>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Put everything in the box. The board goes on top</a:t>
            </a:r>
          </a:p>
          <a:p>
            <a:r>
              <a:rPr lang="en-US" dirty="0" smtClean="0"/>
              <a:t>Shutdown the </a:t>
            </a:r>
            <a:r>
              <a:rPr lang="en-US" dirty="0" err="1" smtClean="0"/>
              <a:t>Arduino</a:t>
            </a:r>
            <a:endParaRPr lang="en-US" dirty="0" smtClean="0"/>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149</a:t>
            </a:fld>
            <a:endParaRPr lang="nl-NL"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smtClean="0"/>
              <a:t>What the final board looks like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
        <p:nvSpPr>
          <p:cNvPr id="7" name="Tekstvak 6"/>
          <p:cNvSpPr txBox="1"/>
          <p:nvPr/>
        </p:nvSpPr>
        <p:spPr>
          <a:xfrm>
            <a:off x="6588224" y="1635646"/>
            <a:ext cx="2232248" cy="1200329"/>
          </a:xfrm>
          <a:prstGeom prst="rect">
            <a:avLst/>
          </a:prstGeom>
          <a:noFill/>
        </p:spPr>
        <p:txBody>
          <a:bodyPr wrap="square" rtlCol="0">
            <a:spAutoFit/>
          </a:bodyPr>
          <a:lstStyle/>
          <a:p>
            <a:r>
              <a:rPr lang="en-US" sz="2400" dirty="0" smtClean="0"/>
              <a:t>… at the end of the beginners workshop</a:t>
            </a:r>
            <a:endParaRPr lang="nl-NL" sz="24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More information</a:t>
            </a:r>
            <a:endParaRPr lang="nl-NL" dirty="0"/>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en-US" dirty="0" smtClean="0"/>
              <a:t>All workshop material</a:t>
            </a:r>
          </a:p>
          <a:p>
            <a:pPr lvl="1"/>
            <a:r>
              <a:rPr lang="en-US" dirty="0" smtClean="0">
                <a:hlinkClick r:id="rId3"/>
              </a:rPr>
              <a:t>www.github.com</a:t>
            </a:r>
            <a:r>
              <a:rPr lang="en-US" dirty="0" smtClean="0"/>
              <a:t> and search for </a:t>
            </a:r>
            <a:r>
              <a:rPr lang="en-US" i="1" dirty="0" err="1" smtClean="0"/>
              <a:t>Weekendschool</a:t>
            </a:r>
            <a:r>
              <a:rPr lang="en-US" dirty="0" smtClean="0"/>
              <a:t> or for </a:t>
            </a:r>
            <a:r>
              <a:rPr lang="en-US" i="1" dirty="0" err="1" smtClean="0"/>
              <a:t>PiAndMore</a:t>
            </a:r>
            <a:endParaRPr lang="en-US" i="1" dirty="0" smtClean="0"/>
          </a:p>
          <a:p>
            <a:r>
              <a:rPr lang="en-US" dirty="0" err="1" smtClean="0"/>
              <a:t>scratchClient</a:t>
            </a:r>
            <a:endParaRPr lang="en-US" dirty="0" smtClean="0"/>
          </a:p>
          <a:p>
            <a:pPr lvl="1"/>
            <a:r>
              <a:rPr lang="nl-NL" dirty="0" smtClean="0">
                <a:hlinkClick r:id="rId4"/>
              </a:rPr>
              <a:t>http://heppg.de/ikg/wordpress/?page_id=6</a:t>
            </a:r>
            <a:endParaRPr lang="nl-NL" dirty="0" smtClean="0"/>
          </a:p>
          <a:p>
            <a:r>
              <a:rPr lang="en-US" dirty="0" smtClean="0"/>
              <a:t>Scratch</a:t>
            </a:r>
          </a:p>
          <a:p>
            <a:pPr lvl="1"/>
            <a:r>
              <a:rPr lang="nl-NL" dirty="0" smtClean="0">
                <a:hlinkClick r:id="rId5"/>
              </a:rPr>
              <a:t>https://scratch.mit.edu/</a:t>
            </a:r>
            <a:endParaRPr lang="nl-NL" dirty="0" smtClean="0"/>
          </a:p>
          <a:p>
            <a:r>
              <a:rPr lang="en-US" dirty="0" smtClean="0"/>
              <a:t>Scratch on Raspberry Pi</a:t>
            </a:r>
          </a:p>
          <a:p>
            <a:pPr lvl="1"/>
            <a:r>
              <a:rPr lang="nl-NL" dirty="0" smtClean="0">
                <a:hlinkClick r:id="rId6"/>
              </a:rPr>
              <a:t>https://www.raspberrypi.org/forums/viewforum.php?f=77</a:t>
            </a:r>
            <a:endParaRPr lang="en-US" dirty="0" smtClean="0"/>
          </a:p>
          <a:p>
            <a:r>
              <a:rPr lang="en-US" dirty="0" smtClean="0"/>
              <a:t>Raspberry Pi</a:t>
            </a:r>
          </a:p>
          <a:p>
            <a:pPr lvl="1"/>
            <a:r>
              <a:rPr lang="nl-NL" dirty="0" smtClean="0">
                <a:hlinkClick r:id="rId7"/>
              </a:rPr>
              <a:t>https://www.raspberrypi.org/</a:t>
            </a:r>
            <a:endParaRPr lang="nl-NL" dirty="0" smtClean="0"/>
          </a:p>
          <a:p>
            <a:r>
              <a:rPr lang="en-US" dirty="0" err="1" smtClean="0"/>
              <a:t>Arduino</a:t>
            </a:r>
            <a:endParaRPr lang="en-US" dirty="0" smtClean="0"/>
          </a:p>
          <a:p>
            <a:pPr lvl="1"/>
            <a:r>
              <a:rPr lang="nl-NL" dirty="0" smtClean="0">
                <a:hlinkClick r:id="rId8"/>
              </a:rPr>
              <a:t>https://www.arduino.cc/</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150</a:t>
            </a:fld>
            <a:endParaRPr lang="nl-NL"/>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232248"/>
          </a:xfrm>
        </p:spPr>
        <p:txBody>
          <a:bodyPr/>
          <a:lstStyle/>
          <a:p>
            <a:pPr algn="ctr"/>
            <a:r>
              <a:rPr lang="en-US" dirty="0" smtClean="0"/>
              <a:t>End of the Advanced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151</a:t>
            </a:fld>
            <a:endParaRPr lang="nl-NL"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Appendix</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152</a:t>
            </a:fld>
            <a:endParaRPr lang="nl-NL"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Maximum current per pin</a:t>
            </a:r>
            <a:endParaRPr lang="nl-NL" dirty="0"/>
          </a:p>
        </p:txBody>
      </p:sp>
      <p:sp>
        <p:nvSpPr>
          <p:cNvPr id="3" name="Tijdelijke aanduiding voor inhoud 2"/>
          <p:cNvSpPr>
            <a:spLocks noGrp="1"/>
          </p:cNvSpPr>
          <p:nvPr>
            <p:ph idx="1"/>
          </p:nvPr>
        </p:nvSpPr>
        <p:spPr/>
        <p:txBody>
          <a:bodyPr/>
          <a:lstStyle/>
          <a:p>
            <a:r>
              <a:rPr lang="en-US" dirty="0" smtClean="0"/>
              <a:t>Max output current per pin = 20 </a:t>
            </a:r>
            <a:r>
              <a:rPr lang="en-US" dirty="0" err="1" smtClean="0"/>
              <a:t>mA</a:t>
            </a:r>
            <a:endParaRPr lang="en-US" dirty="0" smtClean="0"/>
          </a:p>
          <a:p>
            <a:r>
              <a:rPr lang="en-US" dirty="0" smtClean="0"/>
              <a:t>Total current for the board: 1 A</a:t>
            </a:r>
          </a:p>
          <a:p>
            <a:r>
              <a:rPr lang="en-US" dirty="0" smtClean="0"/>
              <a:t>Note that also the potentiometer and the joystick take power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153</a:t>
            </a:fld>
            <a:endParaRPr lang="nl-NL"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Calculation of the resistors</a:t>
            </a:r>
            <a:endParaRPr lang="nl-NL" dirty="0"/>
          </a:p>
        </p:txBody>
      </p:sp>
      <p:sp>
        <p:nvSpPr>
          <p:cNvPr id="3" name="Tijdelijke aanduiding voor inhoud 2"/>
          <p:cNvSpPr>
            <a:spLocks noGrp="1"/>
          </p:cNvSpPr>
          <p:nvPr>
            <p:ph idx="1"/>
          </p:nvPr>
        </p:nvSpPr>
        <p:spPr/>
        <p:txBody>
          <a:bodyPr/>
          <a:lstStyle/>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154</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Cost of the setup (1 of 2)</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This is a list of the cost of the setup of the external board.</a:t>
            </a:r>
          </a:p>
          <a:p>
            <a:r>
              <a:rPr lang="en-US" dirty="0" smtClean="0"/>
              <a:t>Not included is the cost of the </a:t>
            </a:r>
            <a:r>
              <a:rPr lang="en-US" dirty="0" err="1" smtClean="0"/>
              <a:t>perspex</a:t>
            </a:r>
            <a:r>
              <a:rPr lang="en-US" dirty="0" smtClean="0"/>
              <a:t> board and the nuts and bolts, which are not an absolute minimum requirement</a:t>
            </a:r>
          </a:p>
          <a:p>
            <a:pPr lvl="1"/>
            <a:r>
              <a:rPr lang="en-US" dirty="0" smtClean="0"/>
              <a:t>And for which there are alternatives, e.g. use cardboard or an MDF board</a:t>
            </a:r>
          </a:p>
          <a:p>
            <a:r>
              <a:rPr lang="en-US" dirty="0" smtClean="0"/>
              <a:t>All material comes from </a:t>
            </a:r>
            <a:r>
              <a:rPr lang="en-US" dirty="0" err="1" smtClean="0"/>
              <a:t>Aliexpress</a:t>
            </a:r>
            <a:endParaRPr lang="en-US" dirty="0" smtClean="0"/>
          </a:p>
          <a:p>
            <a:pPr lvl="1"/>
            <a:r>
              <a:rPr lang="en-US" dirty="0" smtClean="0"/>
              <a:t>Very cheap</a:t>
            </a:r>
          </a:p>
          <a:p>
            <a:pPr lvl="1"/>
            <a:r>
              <a:rPr lang="en-US" dirty="0" smtClean="0"/>
              <a:t>Often no shipping costs to Europe</a:t>
            </a:r>
          </a:p>
          <a:p>
            <a:pPr lvl="1"/>
            <a:r>
              <a:rPr lang="en-US" dirty="0" smtClean="0"/>
              <a:t>Takes between 2 weeks and 2 months</a:t>
            </a:r>
          </a:p>
          <a:p>
            <a:pPr lvl="2"/>
            <a:r>
              <a:rPr lang="en-US" dirty="0" smtClean="0"/>
              <a:t>Or never arrives, but then money is promptly returned.</a:t>
            </a:r>
          </a:p>
          <a:p>
            <a:pPr lvl="1"/>
            <a:r>
              <a:rPr lang="en-US" dirty="0" smtClean="0"/>
              <a:t>When ordering below 22 euro, no import duties and handling costs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155</a:t>
            </a:fld>
            <a:endParaRPr lang="nl-NL"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Cost of the setup (2 of 2)</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156</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pPr algn="ctr"/>
            <a:r>
              <a:rPr lang="en-US" dirty="0" smtClean="0"/>
              <a:t>The End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157</a:t>
            </a:fld>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 and if you </a:t>
            </a:r>
            <a:r>
              <a:rPr lang="en-US" dirty="0" smtClean="0"/>
              <a:t>would do everything for which there is training material</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1763688" y="1059582"/>
            <a:ext cx="5202702" cy="4083918"/>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910035"/>
          </a:xfrm>
        </p:spPr>
        <p:txBody>
          <a:bodyPr>
            <a:normAutofit fontScale="90000"/>
          </a:bodyPr>
          <a:lstStyle/>
          <a:p>
            <a:pPr algn="ctr"/>
            <a:r>
              <a:rPr lang="en-US" dirty="0" smtClean="0"/>
              <a:t>Part 3: Loading the sketch in the </a:t>
            </a:r>
            <a:r>
              <a:rPr lang="en-US" dirty="0" err="1" smtClean="0"/>
              <a:t>Arduino</a:t>
            </a:r>
            <a:r>
              <a:rPr lang="en-US" dirty="0" smtClean="0"/>
              <a:t/>
            </a:r>
            <a:br>
              <a:rPr lang="en-US" dirty="0" smtClean="0"/>
            </a:br>
            <a:r>
              <a:rPr lang="en-US" dirty="0" smtClean="0"/>
              <a:t>(optional)</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17</a:t>
            </a:fld>
            <a:endParaRPr lang="nl-NL"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Preparing for programming the </a:t>
            </a:r>
            <a:r>
              <a:rPr lang="en-US" dirty="0" err="1" smtClean="0"/>
              <a:t>Arduino</a:t>
            </a:r>
            <a:r>
              <a:rPr lang="en-US" dirty="0" smtClean="0"/>
              <a:t> </a:t>
            </a:r>
            <a:r>
              <a:rPr lang="en-US" dirty="0" err="1" smtClean="0"/>
              <a:t>Nano</a:t>
            </a:r>
            <a:endParaRPr lang="nl-NL" dirty="0"/>
          </a:p>
        </p:txBody>
      </p:sp>
      <p:sp>
        <p:nvSpPr>
          <p:cNvPr id="3" name="Tijdelijke aanduiding voor inhoud 2"/>
          <p:cNvSpPr>
            <a:spLocks noGrp="1"/>
          </p:cNvSpPr>
          <p:nvPr>
            <p:ph idx="1"/>
          </p:nvPr>
        </p:nvSpPr>
        <p:spPr/>
        <p:txBody>
          <a:bodyPr/>
          <a:lstStyle/>
          <a:p>
            <a:r>
              <a:rPr lang="en-US" dirty="0" smtClean="0"/>
              <a:t>The </a:t>
            </a:r>
            <a:r>
              <a:rPr lang="en-US" dirty="0" err="1" smtClean="0"/>
              <a:t>Arduino</a:t>
            </a:r>
            <a:r>
              <a:rPr lang="en-US" dirty="0" smtClean="0"/>
              <a:t> needs to run a program so that it can communicate with the Raspberry Pi and understand the messages from </a:t>
            </a:r>
            <a:r>
              <a:rPr lang="en-US" dirty="0" err="1" smtClean="0"/>
              <a:t>scratchClient</a:t>
            </a:r>
            <a:r>
              <a:rPr lang="en-US" dirty="0" smtClean="0"/>
              <a:t>.</a:t>
            </a:r>
          </a:p>
          <a:p>
            <a:r>
              <a:rPr lang="en-US" dirty="0" smtClean="0"/>
              <a:t>We need to start putting that in.</a:t>
            </a:r>
          </a:p>
          <a:p>
            <a:pPr lvl="1"/>
            <a:r>
              <a:rPr lang="en-US" dirty="0" smtClean="0"/>
              <a:t>However that has already been done, so you can skip the next </a:t>
            </a:r>
            <a:r>
              <a:rPr lang="en-US" dirty="0" smtClean="0"/>
              <a:t>slide, unless you want to try for yourself.</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18</a:t>
            </a:fld>
            <a:endParaRPr lang="nl-NL"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Uploading </a:t>
            </a:r>
            <a:r>
              <a:rPr lang="en-US" dirty="0" err="1" smtClean="0"/>
              <a:t>scratchClient</a:t>
            </a:r>
            <a:r>
              <a:rPr lang="en-US" dirty="0" smtClean="0"/>
              <a:t> to the </a:t>
            </a:r>
            <a:r>
              <a:rPr lang="en-US" dirty="0" err="1" smtClean="0"/>
              <a:t>Arduino</a:t>
            </a:r>
            <a:endParaRPr lang="nl-NL" dirty="0"/>
          </a:p>
        </p:txBody>
      </p:sp>
      <p:sp>
        <p:nvSpPr>
          <p:cNvPr id="3" name="Tijdelijke aanduiding voor inhoud 2"/>
          <p:cNvSpPr>
            <a:spLocks noGrp="1"/>
          </p:cNvSpPr>
          <p:nvPr>
            <p:ph idx="1"/>
          </p:nvPr>
        </p:nvSpPr>
        <p:spPr>
          <a:xfrm>
            <a:off x="457200" y="1200150"/>
            <a:ext cx="4762872" cy="3603847"/>
          </a:xfrm>
        </p:spPr>
        <p:txBody>
          <a:bodyPr>
            <a:normAutofit fontScale="92500" lnSpcReduction="20000"/>
          </a:bodyPr>
          <a:lstStyle/>
          <a:p>
            <a:r>
              <a:rPr lang="en-US" sz="1800" dirty="0" smtClean="0"/>
              <a:t>Open the </a:t>
            </a:r>
            <a:r>
              <a:rPr lang="en-US" sz="1800" dirty="0" err="1" smtClean="0"/>
              <a:t>scratchClient</a:t>
            </a:r>
            <a:r>
              <a:rPr lang="en-US" sz="1800" dirty="0" smtClean="0"/>
              <a:t> sketch for </a:t>
            </a:r>
            <a:r>
              <a:rPr lang="en-US" sz="1800" dirty="0" err="1" smtClean="0"/>
              <a:t>Arduino</a:t>
            </a:r>
            <a:r>
              <a:rPr lang="en-US" sz="1800" dirty="0" smtClean="0"/>
              <a:t> Uno in </a:t>
            </a:r>
            <a:r>
              <a:rPr lang="en-US" sz="1800" i="1" dirty="0" smtClean="0"/>
              <a:t>/home/pi/</a:t>
            </a:r>
            <a:r>
              <a:rPr lang="en-US" sz="1800" i="1" dirty="0" err="1" smtClean="0"/>
              <a:t>scratchClient</a:t>
            </a:r>
            <a:r>
              <a:rPr lang="en-US" sz="1800" i="1" dirty="0" smtClean="0"/>
              <a:t>/</a:t>
            </a:r>
            <a:r>
              <a:rPr lang="en-US" sz="1800" i="1" dirty="0" err="1" smtClean="0"/>
              <a:t>arduino</a:t>
            </a:r>
            <a:r>
              <a:rPr lang="en-US" sz="1800" i="1" dirty="0" smtClean="0"/>
              <a:t>/</a:t>
            </a:r>
            <a:r>
              <a:rPr lang="en-US" sz="1800" i="1" dirty="0" err="1" smtClean="0"/>
              <a:t>arduinoUno</a:t>
            </a:r>
            <a:endParaRPr lang="en-US" sz="1800" i="1" dirty="0" smtClean="0"/>
          </a:p>
          <a:p>
            <a:endParaRPr lang="en-US" sz="1800" dirty="0" smtClean="0"/>
          </a:p>
          <a:p>
            <a:endParaRPr lang="en-US" sz="1800" dirty="0" smtClean="0"/>
          </a:p>
          <a:p>
            <a:endParaRPr lang="en-US" sz="1800" dirty="0" smtClean="0"/>
          </a:p>
          <a:p>
            <a:endParaRPr lang="en-US" sz="1800" dirty="0" smtClean="0"/>
          </a:p>
          <a:p>
            <a:r>
              <a:rPr lang="en-US" sz="1800" dirty="0" smtClean="0"/>
              <a:t>Double click to open the </a:t>
            </a:r>
            <a:r>
              <a:rPr lang="en-US" sz="1800" dirty="0" err="1" smtClean="0"/>
              <a:t>Arduino</a:t>
            </a:r>
            <a:r>
              <a:rPr lang="en-US" sz="1800" dirty="0" smtClean="0"/>
              <a:t> IDE</a:t>
            </a:r>
          </a:p>
          <a:p>
            <a:r>
              <a:rPr lang="en-US" sz="1800" dirty="0" smtClean="0"/>
              <a:t>Click </a:t>
            </a:r>
            <a:r>
              <a:rPr lang="en-US" sz="1800" i="1" dirty="0" smtClean="0"/>
              <a:t>Tools</a:t>
            </a:r>
            <a:r>
              <a:rPr lang="en-US" sz="1800" dirty="0" smtClean="0"/>
              <a:t> and make sure that these are set:</a:t>
            </a:r>
          </a:p>
          <a:p>
            <a:pPr lvl="1"/>
            <a:r>
              <a:rPr lang="en-US" sz="1400" dirty="0" smtClean="0"/>
              <a:t>Board: </a:t>
            </a:r>
            <a:r>
              <a:rPr lang="en-US" sz="1400" dirty="0" err="1" smtClean="0"/>
              <a:t>Aruino</a:t>
            </a:r>
            <a:r>
              <a:rPr lang="en-US" sz="1400" dirty="0" smtClean="0"/>
              <a:t> </a:t>
            </a:r>
            <a:r>
              <a:rPr lang="en-US" sz="1400" dirty="0" err="1" smtClean="0"/>
              <a:t>Nano</a:t>
            </a:r>
            <a:endParaRPr lang="en-US" sz="1400" dirty="0" smtClean="0"/>
          </a:p>
          <a:p>
            <a:pPr lvl="1"/>
            <a:r>
              <a:rPr lang="en-US" sz="1400" dirty="0" smtClean="0"/>
              <a:t>Processor Atmega328</a:t>
            </a:r>
          </a:p>
          <a:p>
            <a:pPr lvl="1"/>
            <a:r>
              <a:rPr lang="en-US" sz="1400" dirty="0" smtClean="0"/>
              <a:t>Port: the port where the </a:t>
            </a:r>
            <a:r>
              <a:rPr lang="en-US" sz="1400" dirty="0" err="1" smtClean="0"/>
              <a:t>Arduino</a:t>
            </a:r>
            <a:r>
              <a:rPr lang="en-US" sz="1400" dirty="0" smtClean="0"/>
              <a:t> </a:t>
            </a:r>
            <a:r>
              <a:rPr lang="en-US" sz="1400" dirty="0" err="1" smtClean="0"/>
              <a:t>Nano</a:t>
            </a:r>
            <a:r>
              <a:rPr lang="en-US" sz="1400" dirty="0" smtClean="0"/>
              <a:t> is connected (normally /dev/ttyUSB0)</a:t>
            </a:r>
          </a:p>
          <a:p>
            <a:r>
              <a:rPr lang="en-US" sz="1800" dirty="0" smtClean="0"/>
              <a:t>Click on the Upload button.</a:t>
            </a:r>
          </a:p>
          <a:p>
            <a:r>
              <a:rPr lang="en-US" sz="1800" dirty="0" smtClean="0"/>
              <a:t>Wait till the completion of the Upload is reported (without errors).</a:t>
            </a:r>
          </a:p>
          <a:p>
            <a:pPr lvl="1">
              <a:buNone/>
            </a:pPr>
            <a:endParaRPr lang="en-US" sz="1400" dirty="0" smtClean="0"/>
          </a:p>
          <a:p>
            <a:endParaRPr lang="nl-NL" sz="1800" dirty="0"/>
          </a:p>
        </p:txBody>
      </p:sp>
      <p:pic>
        <p:nvPicPr>
          <p:cNvPr id="1027" name="Picture 3" descr="Y:\2017-01-14-040034_821x1035_scrot.png"/>
          <p:cNvPicPr>
            <a:picLocks noChangeAspect="1" noChangeArrowheads="1"/>
          </p:cNvPicPr>
          <p:nvPr/>
        </p:nvPicPr>
        <p:blipFill>
          <a:blip r:embed="rId3" cstate="print"/>
          <a:srcRect/>
          <a:stretch>
            <a:fillRect/>
          </a:stretch>
        </p:blipFill>
        <p:spPr bwMode="auto">
          <a:xfrm>
            <a:off x="5868144" y="915566"/>
            <a:ext cx="2880320" cy="3631098"/>
          </a:xfrm>
          <a:prstGeom prst="rect">
            <a:avLst/>
          </a:prstGeom>
          <a:noFill/>
        </p:spPr>
      </p:pic>
      <p:pic>
        <p:nvPicPr>
          <p:cNvPr id="1028" name="Picture 4" descr="Y:\2017-01-14-035834_603x235_scrot.png"/>
          <p:cNvPicPr>
            <a:picLocks noChangeAspect="1" noChangeArrowheads="1"/>
          </p:cNvPicPr>
          <p:nvPr/>
        </p:nvPicPr>
        <p:blipFill>
          <a:blip r:embed="rId4" cstate="print"/>
          <a:srcRect/>
          <a:stretch>
            <a:fillRect/>
          </a:stretch>
        </p:blipFill>
        <p:spPr bwMode="auto">
          <a:xfrm>
            <a:off x="755576" y="1707654"/>
            <a:ext cx="2376264" cy="926072"/>
          </a:xfrm>
          <a:prstGeom prst="rect">
            <a:avLst/>
          </a:prstGeom>
          <a:noFill/>
        </p:spPr>
      </p:pic>
      <p:cxnSp>
        <p:nvCxnSpPr>
          <p:cNvPr id="8" name="Rechte verbindingslijn met pijl 7"/>
          <p:cNvCxnSpPr/>
          <p:nvPr/>
        </p:nvCxnSpPr>
        <p:spPr>
          <a:xfrm flipV="1">
            <a:off x="3491880" y="1131590"/>
            <a:ext cx="2520280" cy="30243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7" name="Tijdelijke aanduiding voor dianummer 6"/>
          <p:cNvSpPr>
            <a:spLocks noGrp="1"/>
          </p:cNvSpPr>
          <p:nvPr>
            <p:ph type="sldNum" sz="quarter" idx="12"/>
          </p:nvPr>
        </p:nvSpPr>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 Introduction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4: Defining the configuration</a:t>
            </a:r>
            <a:endParaRPr lang="nl-NL" dirty="0"/>
          </a:p>
        </p:txBody>
      </p:sp>
      <p:sp>
        <p:nvSpPr>
          <p:cNvPr id="6" name="Ondertitel 5"/>
          <p:cNvSpPr>
            <a:spLocks noGrp="1"/>
          </p:cNvSpPr>
          <p:nvPr>
            <p:ph type="subTitle" idx="1"/>
          </p:nvPr>
        </p:nvSpPr>
        <p:spPr>
          <a:xfrm>
            <a:off x="827584" y="2914650"/>
            <a:ext cx="7488832" cy="1314450"/>
          </a:xfrm>
        </p:spPr>
        <p:txBody>
          <a:bodyPr/>
          <a:lstStyle/>
          <a:p>
            <a:r>
              <a:rPr lang="en-US" dirty="0" smtClean="0">
                <a:solidFill>
                  <a:schemeClr val="bg1"/>
                </a:solidFill>
              </a:rPr>
              <a:t>Give names to pins and define the purpose of the pin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20</a:t>
            </a:fld>
            <a:endParaRPr lang="nl-NL"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Starting the </a:t>
            </a:r>
            <a:r>
              <a:rPr lang="en-US" dirty="0" err="1" smtClean="0"/>
              <a:t>config</a:t>
            </a:r>
            <a:r>
              <a:rPr lang="en-US" dirty="0" smtClean="0"/>
              <a:t> tool</a:t>
            </a:r>
            <a:endParaRPr lang="nl-NL" dirty="0"/>
          </a:p>
        </p:txBody>
      </p:sp>
      <p:sp>
        <p:nvSpPr>
          <p:cNvPr id="3" name="Tijdelijke aanduiding voor inhoud 2"/>
          <p:cNvSpPr>
            <a:spLocks noGrp="1"/>
          </p:cNvSpPr>
          <p:nvPr>
            <p:ph idx="1"/>
          </p:nvPr>
        </p:nvSpPr>
        <p:spPr/>
        <p:txBody>
          <a:bodyPr/>
          <a:lstStyle/>
          <a:p>
            <a:r>
              <a:rPr lang="en-US" dirty="0" smtClean="0"/>
              <a:t>This creates </a:t>
            </a:r>
            <a:r>
              <a:rPr lang="en-US" dirty="0" err="1" smtClean="0"/>
              <a:t>config</a:t>
            </a:r>
            <a:r>
              <a:rPr lang="en-US" dirty="0" smtClean="0"/>
              <a:t> files to map between </a:t>
            </a:r>
            <a:r>
              <a:rPr lang="en-US" dirty="0" err="1" smtClean="0"/>
              <a:t>Arduino</a:t>
            </a:r>
            <a:r>
              <a:rPr lang="en-US" dirty="0" smtClean="0"/>
              <a:t> pins and logical names. </a:t>
            </a:r>
          </a:p>
          <a:p>
            <a:r>
              <a:rPr lang="en-US" dirty="0" smtClean="0"/>
              <a:t>On the desktop </a:t>
            </a:r>
            <a:r>
              <a:rPr lang="en-US" dirty="0" err="1" smtClean="0"/>
              <a:t>doubleclick</a:t>
            </a:r>
            <a:r>
              <a:rPr lang="en-US" dirty="0" smtClean="0"/>
              <a:t> </a:t>
            </a:r>
            <a:r>
              <a:rPr lang="en-US" i="1" dirty="0" smtClean="0"/>
              <a:t>scratchClientConfig.sh</a:t>
            </a:r>
            <a:r>
              <a:rPr lang="en-US" dirty="0" smtClean="0"/>
              <a:t> and chose </a:t>
            </a:r>
            <a:r>
              <a:rPr lang="en-US" i="1" dirty="0" smtClean="0"/>
              <a:t>Execute</a:t>
            </a:r>
            <a:r>
              <a:rPr lang="en-US" dirty="0" smtClean="0"/>
              <a:t>.</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21</a:t>
            </a:fld>
            <a:endParaRPr lang="nl-NL"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Define the first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a:xfrm>
            <a:off x="5220072" y="987574"/>
            <a:ext cx="3466728" cy="3607049"/>
          </a:xfrm>
        </p:spPr>
        <p:txBody>
          <a:bodyPr>
            <a:normAutofit fontScale="62500" lnSpcReduction="20000"/>
          </a:bodyPr>
          <a:lstStyle/>
          <a:p>
            <a:r>
              <a:rPr lang="en-US" dirty="0" smtClean="0"/>
              <a:t>Double click a cell to get a drop down menu</a:t>
            </a:r>
          </a:p>
          <a:p>
            <a:pPr lvl="1"/>
            <a:r>
              <a:rPr lang="en-US" dirty="0" smtClean="0"/>
              <a:t>First for </a:t>
            </a:r>
            <a:r>
              <a:rPr lang="en-US" i="1" dirty="0" smtClean="0"/>
              <a:t>direction</a:t>
            </a:r>
            <a:r>
              <a:rPr lang="en-US" dirty="0" smtClean="0"/>
              <a:t> then for </a:t>
            </a:r>
            <a:r>
              <a:rPr lang="en-US" i="1" dirty="0" smtClean="0"/>
              <a:t>function</a:t>
            </a:r>
            <a:r>
              <a:rPr lang="en-US" dirty="0" smtClean="0"/>
              <a:t>.</a:t>
            </a:r>
          </a:p>
          <a:p>
            <a:r>
              <a:rPr lang="en-US" dirty="0" smtClean="0"/>
              <a:t>Make sure to give all pins a name if you choose something else than void</a:t>
            </a:r>
          </a:p>
          <a:p>
            <a:pPr lvl="1"/>
            <a:r>
              <a:rPr lang="en-US" dirty="0" smtClean="0"/>
              <a:t>So make sure not to save if you still have red borders around cells. </a:t>
            </a:r>
            <a:r>
              <a:rPr lang="en-US" dirty="0" err="1" smtClean="0"/>
              <a:t>scratchClient</a:t>
            </a:r>
            <a:r>
              <a:rPr lang="en-US" dirty="0" smtClean="0"/>
              <a:t> will fail to start with such a </a:t>
            </a:r>
            <a:r>
              <a:rPr lang="en-US" dirty="0" err="1" smtClean="0"/>
              <a:t>config</a:t>
            </a:r>
            <a:r>
              <a:rPr lang="en-US" dirty="0" smtClean="0"/>
              <a:t> file.</a:t>
            </a:r>
          </a:p>
          <a:p>
            <a:r>
              <a:rPr lang="en-US" dirty="0" smtClean="0"/>
              <a:t>The tool checks wrong configurations. Examples:</a:t>
            </a:r>
          </a:p>
          <a:p>
            <a:pPr lvl="1"/>
            <a:r>
              <a:rPr lang="en-US" dirty="0" smtClean="0"/>
              <a:t>Pins 0, 1 and 13 cannot be used at all</a:t>
            </a:r>
          </a:p>
          <a:p>
            <a:pPr lvl="1"/>
            <a:r>
              <a:rPr lang="en-US" dirty="0" smtClean="0"/>
              <a:t>Analog in only available on A0 to A7</a:t>
            </a:r>
          </a:p>
          <a:p>
            <a:pPr lvl="1"/>
            <a:r>
              <a:rPr lang="en-US" dirty="0" smtClean="0"/>
              <a:t>Pins A6 and A7 can only be used for analog in</a:t>
            </a:r>
          </a:p>
          <a:p>
            <a:pPr lvl="1"/>
            <a:r>
              <a:rPr lang="en-US" dirty="0" smtClean="0"/>
              <a:t>Pins 9 and 10 cannot be used for PWM if any pin is configured for servo (see later)</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22</a:t>
            </a:fld>
            <a:endParaRPr lang="nl-NL" dirty="0"/>
          </a:p>
        </p:txBody>
      </p:sp>
      <p:pic>
        <p:nvPicPr>
          <p:cNvPr id="3074" name="Picture 2" descr="\\NASHANSELMA2\weekendschool\screenshots\piandmore20170621.jpg"/>
          <p:cNvPicPr>
            <a:picLocks noChangeAspect="1" noChangeArrowheads="1"/>
          </p:cNvPicPr>
          <p:nvPr/>
        </p:nvPicPr>
        <p:blipFill>
          <a:blip r:embed="rId3" cstate="print"/>
          <a:srcRect/>
          <a:stretch>
            <a:fillRect/>
          </a:stretch>
        </p:blipFill>
        <p:spPr bwMode="auto">
          <a:xfrm>
            <a:off x="179512" y="1059583"/>
            <a:ext cx="4990555" cy="3600400"/>
          </a:xfrm>
          <a:prstGeom prst="rect">
            <a:avLst/>
          </a:prstGeom>
          <a:noFill/>
        </p:spPr>
      </p:pic>
      <p:cxnSp>
        <p:nvCxnSpPr>
          <p:cNvPr id="7" name="Rechte verbindingslijn met pijl 6"/>
          <p:cNvCxnSpPr/>
          <p:nvPr/>
        </p:nvCxnSpPr>
        <p:spPr>
          <a:xfrm flipH="1">
            <a:off x="3707904" y="2931790"/>
            <a:ext cx="1728192" cy="144016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4271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1981618"/>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465430"/>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65890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Save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Save the file on the desktop</a:t>
            </a:r>
          </a:p>
          <a:p>
            <a:r>
              <a:rPr lang="en-US" dirty="0" smtClean="0"/>
              <a:t>On the first save, click </a:t>
            </a:r>
            <a:r>
              <a:rPr lang="en-US" i="1" dirty="0" smtClean="0"/>
              <a:t>PiAndMoreConfig.xml</a:t>
            </a:r>
          </a:p>
          <a:p>
            <a:r>
              <a:rPr lang="en-US" b="1" dirty="0" smtClean="0"/>
              <a:t>Leave the tool open </a:t>
            </a:r>
            <a:r>
              <a:rPr lang="en-US" dirty="0" smtClean="0"/>
              <a:t>for the next exercises.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dirty="0"/>
          </a:p>
        </p:txBody>
      </p:sp>
      <p:sp>
        <p:nvSpPr>
          <p:cNvPr id="5" name="Lijntoelichting 1 (rand en accentlijn) 4"/>
          <p:cNvSpPr/>
          <p:nvPr/>
        </p:nvSpPr>
        <p:spPr>
          <a:xfrm>
            <a:off x="6660232" y="555526"/>
            <a:ext cx="2160240" cy="2304256"/>
          </a:xfrm>
          <a:prstGeom prst="accentBorderCallout1">
            <a:avLst>
              <a:gd name="adj1" fmla="val 18750"/>
              <a:gd name="adj2" fmla="val -8333"/>
              <a:gd name="adj3" fmla="val 50967"/>
              <a:gd name="adj4" fmla="val -413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Adapt if </a:t>
            </a:r>
            <a:r>
              <a:rPr lang="en-US" dirty="0" err="1" smtClean="0"/>
              <a:t>scratchClientConfig</a:t>
            </a:r>
            <a:r>
              <a:rPr lang="en-US" dirty="0" smtClean="0"/>
              <a:t> has been updated to remember the pathname as argument. Then the two first lines just become: Save</a:t>
            </a:r>
            <a:endParaRPr lang="nl-NL"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5: Wiring the board and run the first setup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24</a:t>
            </a:fld>
            <a:endParaRPr lang="nl-NL"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Put the board in front of you in this way</a:t>
            </a:r>
            <a:endParaRPr lang="nl-NL" dirty="0"/>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25</a:t>
            </a:fld>
            <a:endParaRPr lang="nl-NL" dirty="0"/>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1763688" y="771550"/>
            <a:ext cx="5202238" cy="3967162"/>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205979"/>
            <a:ext cx="9144000" cy="857250"/>
          </a:xfrm>
        </p:spPr>
        <p:txBody>
          <a:bodyPr>
            <a:normAutofit fontScale="90000"/>
          </a:bodyPr>
          <a:lstStyle/>
          <a:p>
            <a:r>
              <a:rPr lang="en-US" dirty="0" smtClean="0"/>
              <a:t>Use </a:t>
            </a:r>
            <a:r>
              <a:rPr lang="en-US" i="1" dirty="0" smtClean="0"/>
              <a:t>short</a:t>
            </a:r>
            <a:r>
              <a:rPr lang="en-US" dirty="0" smtClean="0"/>
              <a:t> wires and use the indicated holes</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There are some short wires (10 cm) and some longer (15 cm)</a:t>
            </a:r>
          </a:p>
          <a:p>
            <a:r>
              <a:rPr lang="en-US" dirty="0" smtClean="0"/>
              <a:t>Use the shortest that you can</a:t>
            </a:r>
          </a:p>
          <a:p>
            <a:pPr lvl="1"/>
            <a:r>
              <a:rPr lang="en-US" dirty="0" smtClean="0"/>
              <a:t>Get a less messy setup</a:t>
            </a:r>
          </a:p>
          <a:p>
            <a:pPr lvl="1"/>
            <a:r>
              <a:rPr lang="en-US" dirty="0" smtClean="0"/>
              <a:t>You may otherwise run out of long wires later</a:t>
            </a:r>
          </a:p>
          <a:p>
            <a:r>
              <a:rPr lang="en-US" dirty="0" smtClean="0"/>
              <a:t>Ignore wire colors. </a:t>
            </a:r>
          </a:p>
          <a:p>
            <a:r>
              <a:rPr lang="en-US" dirty="0" smtClean="0"/>
              <a:t>You can in principle build up at different places on the breadboard, however …</a:t>
            </a:r>
          </a:p>
          <a:p>
            <a:pPr lvl="1">
              <a:buNone/>
            </a:pPr>
            <a:r>
              <a:rPr lang="en-US" dirty="0" smtClean="0"/>
              <a:t>… please use the indicated columns to avoid running out of space on the breadboard in the later part of the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26</a:t>
            </a:fld>
            <a:endParaRPr lang="nl-NL"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a:stretch>
            <a:fillRect/>
          </a:stretch>
        </p:blipFill>
        <p:spPr bwMode="auto">
          <a:xfrm>
            <a:off x="701496" y="1108329"/>
            <a:ext cx="3396590"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27</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0" y="1101710"/>
            <a:ext cx="5223154" cy="3529990"/>
          </a:xfrm>
          <a:prstGeom prst="rect">
            <a:avLst/>
          </a:prstGeom>
          <a:noFill/>
        </p:spPr>
      </p:pic>
      <p:sp>
        <p:nvSpPr>
          <p:cNvPr id="2" name="Titel 1"/>
          <p:cNvSpPr>
            <a:spLocks noGrp="1"/>
          </p:cNvSpPr>
          <p:nvPr>
            <p:ph type="title"/>
          </p:nvPr>
        </p:nvSpPr>
        <p:spPr/>
        <p:txBody>
          <a:bodyPr/>
          <a:lstStyle/>
          <a:p>
            <a:r>
              <a:rPr lang="en-US" dirty="0" smtClean="0"/>
              <a:t>Insert the red LED and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475656" y="2499742"/>
            <a:ext cx="1512168"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Long wire = plus (+) side</a:t>
            </a:r>
            <a:endParaRPr lang="nl-NL" sz="1050" dirty="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Short wire = minus (-) side</a:t>
            </a:r>
            <a:endParaRPr lang="nl-NL" sz="10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Why putting a resistor in series with the LED?</a:t>
            </a:r>
            <a:endParaRPr lang="nl-NL" dirty="0"/>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86136"/>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a:endCxn id="30" idx="3"/>
          </p:cNvCxnSpPr>
          <p:nvPr/>
        </p:nvCxnSpPr>
        <p:spPr>
          <a:xfrm rot="16200000" flipH="1">
            <a:off x="2485506" y="1850777"/>
            <a:ext cx="566772" cy="1883285"/>
          </a:xfrm>
          <a:prstGeom prst="bentConnector3">
            <a:avLst>
              <a:gd name="adj1" fmla="val 20460"/>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en-US" dirty="0" smtClean="0"/>
              <a:t>180 Ohm resistor (the thick ones in the box)</a:t>
            </a:r>
            <a:endParaRPr lang="nl-NL" dirty="0"/>
          </a:p>
        </p:txBody>
      </p:sp>
      <p:sp>
        <p:nvSpPr>
          <p:cNvPr id="32" name="Tekstvak 31"/>
          <p:cNvSpPr txBox="1"/>
          <p:nvPr/>
        </p:nvSpPr>
        <p:spPr>
          <a:xfrm>
            <a:off x="1575222" y="2139702"/>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resistor is for limiting the current through the diode</a:t>
            </a:r>
          </a:p>
          <a:p>
            <a:pPr algn="ctr"/>
            <a:r>
              <a:rPr lang="en-US" dirty="0" smtClean="0"/>
              <a:t>(you will blow up the LED and/or the </a:t>
            </a:r>
            <a:r>
              <a:rPr lang="en-US" dirty="0" err="1" smtClean="0"/>
              <a:t>Arduino</a:t>
            </a:r>
            <a:r>
              <a:rPr lang="en-US" dirty="0" smtClean="0"/>
              <a:t> otherwise)</a:t>
            </a:r>
            <a:endParaRPr lang="nl-NL"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29</a:t>
            </a:fld>
            <a:endParaRPr lang="nl-NL" dirty="0"/>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4" idx="0"/>
          </p:cNvCxnSpPr>
          <p:nvPr/>
        </p:nvCxnSpPr>
        <p:spPr>
          <a:xfrm rot="10800000" flipV="1">
            <a:off x="2076872" y="1707654"/>
            <a:ext cx="262880" cy="21602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LED</a:t>
            </a:r>
            <a:endParaRPr lang="nl-NL" dirty="0"/>
          </a:p>
        </p:txBody>
      </p:sp>
      <p:sp>
        <p:nvSpPr>
          <p:cNvPr id="58" name="Tekstvak 57"/>
          <p:cNvSpPr txBox="1"/>
          <p:nvPr/>
        </p:nvSpPr>
        <p:spPr>
          <a:xfrm>
            <a:off x="3419872" y="2778482"/>
            <a:ext cx="504056" cy="369332"/>
          </a:xfrm>
          <a:prstGeom prst="rect">
            <a:avLst/>
          </a:prstGeom>
          <a:noFill/>
        </p:spPr>
        <p:txBody>
          <a:bodyPr wrap="square" rtlCol="0">
            <a:spAutoFit/>
          </a:bodyPr>
          <a:lstStyle/>
          <a:p>
            <a:r>
              <a:rPr lang="en-US" dirty="0" smtClean="0"/>
              <a:t>+</a:t>
            </a:r>
            <a:endParaRPr lang="nl-NL" dirty="0"/>
          </a:p>
        </p:txBody>
      </p:sp>
      <p:sp>
        <p:nvSpPr>
          <p:cNvPr id="59" name="Tekstvak 58"/>
          <p:cNvSpPr txBox="1"/>
          <p:nvPr/>
        </p:nvSpPr>
        <p:spPr>
          <a:xfrm>
            <a:off x="3419872" y="3147814"/>
            <a:ext cx="504056" cy="369332"/>
          </a:xfrm>
          <a:prstGeom prst="rect">
            <a:avLst/>
          </a:prstGeom>
          <a:noFill/>
        </p:spPr>
        <p:txBody>
          <a:bodyPr wrap="square" rtlCol="0">
            <a:spAutoFit/>
          </a:bodyPr>
          <a:lstStyle/>
          <a:p>
            <a:r>
              <a:rPr lang="en-US" dirty="0" smtClean="0"/>
              <a:t>-</a:t>
            </a:r>
            <a:endParaRPr lang="nl-NL"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When you look at this at home …	</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If the presentation is messed up …</a:t>
            </a:r>
          </a:p>
          <a:p>
            <a:pPr lvl="1"/>
            <a:r>
              <a:rPr lang="en-US" dirty="0" smtClean="0"/>
              <a:t>You need the Calibri font on your Raspberry Pi (standard on Windows but not on Raspberry Pi).</a:t>
            </a:r>
          </a:p>
          <a:p>
            <a:pPr lvl="1"/>
            <a:r>
              <a:rPr lang="en-US" dirty="0" smtClean="0"/>
              <a:t>Either obtain and install that font, or …</a:t>
            </a:r>
          </a:p>
          <a:p>
            <a:pPr lvl="1"/>
            <a:r>
              <a:rPr lang="en-US" dirty="0" smtClean="0"/>
              <a:t>… look at the PDF version of the presentation</a:t>
            </a:r>
          </a:p>
          <a:p>
            <a:pPr lvl="2"/>
            <a:r>
              <a:rPr lang="en-US" dirty="0" smtClean="0"/>
              <a:t>But in that version you cannot copy/paste.</a:t>
            </a:r>
          </a:p>
          <a:p>
            <a:pPr lvl="2"/>
            <a:r>
              <a:rPr lang="en-US" dirty="0" smtClean="0"/>
              <a:t>Therefore there is a file called ForCopyPaste.txt in the directory holding whatever you would need to copy paste in this workshop.</a:t>
            </a:r>
          </a:p>
          <a:p>
            <a:r>
              <a:rPr lang="en-US" dirty="0" smtClean="0"/>
              <a:t>Have a look at the speaker notes that are present on several slides.</a:t>
            </a:r>
            <a:endParaRPr lang="nl-NL" dirty="0" smtClean="0"/>
          </a:p>
          <a:p>
            <a:endParaRPr lang="en-US"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What does </a:t>
            </a:r>
            <a:r>
              <a:rPr lang="en-US" dirty="0" err="1" smtClean="0"/>
              <a:t>Arduino</a:t>
            </a:r>
            <a:r>
              <a:rPr lang="en-US" dirty="0" smtClean="0"/>
              <a:t> need on a Digital Input pin?</a:t>
            </a:r>
            <a:endParaRPr lang="nl-NL" dirty="0"/>
          </a:p>
        </p:txBody>
      </p:sp>
      <p:sp>
        <p:nvSpPr>
          <p:cNvPr id="3" name="Tijdelijke aanduiding voor inhoud 2"/>
          <p:cNvSpPr>
            <a:spLocks noGrp="1"/>
          </p:cNvSpPr>
          <p:nvPr>
            <p:ph idx="1"/>
          </p:nvPr>
        </p:nvSpPr>
        <p:spPr/>
        <p:txBody>
          <a:bodyPr/>
          <a:lstStyle/>
          <a:p>
            <a:r>
              <a:rPr lang="en-US" dirty="0" smtClean="0"/>
              <a:t>A digital input pin of </a:t>
            </a:r>
            <a:r>
              <a:rPr lang="en-US" dirty="0" err="1" smtClean="0"/>
              <a:t>Arduino</a:t>
            </a:r>
            <a:r>
              <a:rPr lang="en-US" dirty="0" smtClean="0"/>
              <a:t> needs to get either</a:t>
            </a:r>
          </a:p>
          <a:p>
            <a:pPr lvl="1"/>
            <a:r>
              <a:rPr lang="en-US" dirty="0" smtClean="0"/>
              <a:t>0 volt input (actually, 0 to 1.5 volt is considered a LOW input signal)</a:t>
            </a:r>
          </a:p>
          <a:p>
            <a:pPr lvl="1"/>
            <a:r>
              <a:rPr lang="en-US" dirty="0" smtClean="0"/>
              <a:t>5 volt input (</a:t>
            </a:r>
            <a:r>
              <a:rPr lang="en-US" dirty="0" err="1" smtClean="0"/>
              <a:t>acutally</a:t>
            </a:r>
            <a:r>
              <a:rPr lang="en-US" dirty="0" smtClean="0"/>
              <a:t>, 2.5 volt to 5 volt is considered a HIGH input signal)</a:t>
            </a:r>
          </a:p>
          <a:p>
            <a:r>
              <a:rPr lang="en-US" dirty="0" smtClean="0"/>
              <a:t>If it gets something between 1.5 volt and 2.5 volt, it the interpretation will not be stable (could be LOW or HIGH).</a:t>
            </a:r>
          </a:p>
          <a:p>
            <a:r>
              <a:rPr lang="en-US" dirty="0" smtClean="0"/>
              <a:t>If it does not get any signal in, then the interpretation of the signal is not stable (could be LOW or HIGH).</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30</a:t>
            </a:fld>
            <a:endParaRPr lang="nl-NL"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LOW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4499992" y="2931790"/>
            <a:ext cx="2232248" cy="646331"/>
          </a:xfrm>
          <a:prstGeom prst="rect">
            <a:avLst/>
          </a:prstGeom>
          <a:noFill/>
        </p:spPr>
        <p:txBody>
          <a:bodyPr wrap="square" rtlCol="0">
            <a:spAutoFit/>
          </a:bodyPr>
          <a:lstStyle/>
          <a:p>
            <a:r>
              <a:rPr lang="en-US" sz="1200" dirty="0" smtClean="0"/>
              <a:t>If the button is closed, the digital input signal is set to 0 volt which is detected as LOW.</a:t>
            </a:r>
            <a:endParaRPr lang="nl-NL" sz="1200" dirty="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button</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483768"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en-US" dirty="0" smtClean="0"/>
              <a:t>But what will the </a:t>
            </a:r>
            <a:r>
              <a:rPr lang="en-US" dirty="0" err="1" smtClean="0"/>
              <a:t>Arduino</a:t>
            </a:r>
            <a:r>
              <a:rPr lang="en-US" dirty="0" smtClean="0"/>
              <a:t> detect if the button is </a:t>
            </a:r>
            <a:r>
              <a:rPr lang="en-US" b="1" i="1" dirty="0" smtClean="0"/>
              <a:t>open</a:t>
            </a:r>
            <a:r>
              <a:rPr lang="en-US" dirty="0" smtClean="0"/>
              <a:t>?</a:t>
            </a:r>
            <a:endParaRPr lang="nl-NL"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HIGH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3491880"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a:off x="2762931" y="1348037"/>
            <a:ext cx="9292" cy="1880654"/>
          </a:xfrm>
          <a:prstGeom prst="bentConnector3">
            <a:avLst>
              <a:gd name="adj1" fmla="val 1659267"/>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707904"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771800" y="1707654"/>
            <a:ext cx="864096" cy="646331"/>
          </a:xfrm>
          <a:prstGeom prst="rect">
            <a:avLst/>
          </a:prstGeom>
          <a:noFill/>
        </p:spPr>
        <p:txBody>
          <a:bodyPr wrap="square" rtlCol="0">
            <a:spAutoFit/>
          </a:bodyPr>
          <a:lstStyle/>
          <a:p>
            <a:pPr algn="r"/>
            <a:r>
              <a:rPr lang="en-US" dirty="0" smtClean="0"/>
              <a:t>30 </a:t>
            </a:r>
          </a:p>
          <a:p>
            <a:pPr algn="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6444208" y="1275606"/>
            <a:ext cx="2232248" cy="2677656"/>
          </a:xfrm>
          <a:prstGeom prst="rect">
            <a:avLst/>
          </a:prstGeom>
          <a:noFill/>
        </p:spPr>
        <p:txBody>
          <a:bodyPr wrap="square" rtlCol="0">
            <a:spAutoFit/>
          </a:bodyPr>
          <a:lstStyle/>
          <a:p>
            <a:r>
              <a:rPr lang="en-US" sz="1200" dirty="0" smtClean="0"/>
              <a:t>If the button is pressed, then connects the input of the </a:t>
            </a:r>
            <a:r>
              <a:rPr lang="en-US" sz="1200" dirty="0" err="1" smtClean="0"/>
              <a:t>Arduino</a:t>
            </a:r>
            <a:r>
              <a:rPr lang="en-US" sz="1200" dirty="0" smtClean="0"/>
              <a:t> to 0 volt. There will run a small current through the resistor, but the input will be 0 volt.</a:t>
            </a:r>
          </a:p>
          <a:p>
            <a:endParaRPr lang="en-US" sz="1200" dirty="0" smtClean="0"/>
          </a:p>
          <a:p>
            <a:r>
              <a:rPr lang="en-US" sz="1200" dirty="0" smtClean="0"/>
              <a:t>If the button is open, the resistor will pull up the input to 5 volt. A very small current will flow through the resistor, but is small enough that the voltage on the digital input will be very close to 5 volt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is a pull-up resistor that provides 5 Volt if the button is opened</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Producing a HIGH value without external resistor</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096344" cy="1800200"/>
          </a:xfrm>
          <a:prstGeom prst="borderCallout1">
            <a:avLst>
              <a:gd name="adj1" fmla="val 7727"/>
              <a:gd name="adj2" fmla="val -3732"/>
              <a:gd name="adj3" fmla="val 11559"/>
              <a:gd name="adj4" fmla="val -615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You do not have to connect the resistor externally. It can be configured in the </a:t>
            </a:r>
            <a:r>
              <a:rPr lang="en-US" dirty="0" err="1" smtClean="0"/>
              <a:t>Arduino</a:t>
            </a:r>
            <a:r>
              <a:rPr lang="en-US" dirty="0" smtClean="0"/>
              <a:t> itself by specifying </a:t>
            </a:r>
            <a:r>
              <a:rPr lang="en-US" b="1" i="1" dirty="0" err="1" smtClean="0"/>
              <a:t>input_pullup</a:t>
            </a:r>
            <a:r>
              <a:rPr lang="en-US" dirty="0" smtClean="0"/>
              <a:t> rather than </a:t>
            </a:r>
            <a:r>
              <a:rPr lang="en-US" b="1" i="1" dirty="0" smtClean="0"/>
              <a:t>input</a:t>
            </a:r>
            <a:r>
              <a:rPr lang="en-US" dirty="0" smtClean="0"/>
              <a:t>.</a:t>
            </a:r>
          </a:p>
          <a:p>
            <a:pPr algn="ctr"/>
            <a:endParaRPr lang="en-US" dirty="0" smtClean="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pic>
        <p:nvPicPr>
          <p:cNvPr id="56"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8" name="Ovaal 57"/>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Danger when </a:t>
            </a:r>
            <a:r>
              <a:rPr lang="en-US" dirty="0" err="1" smtClean="0"/>
              <a:t>misconfiguring</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25313"/>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works fine, but what happens if you </a:t>
            </a:r>
            <a:r>
              <a:rPr lang="en-US" dirty="0" err="1" smtClean="0"/>
              <a:t>misconfigure</a:t>
            </a:r>
            <a:r>
              <a:rPr lang="en-US" dirty="0" smtClean="0"/>
              <a:t> the pin to be Digital Output, the value set to HIGH and the button is pressed?</a:t>
            </a:r>
          </a:p>
          <a:p>
            <a:pPr algn="ctr"/>
            <a:endParaRPr lang="en-US" dirty="0" smtClean="0"/>
          </a:p>
          <a:p>
            <a:pPr algn="ctr"/>
            <a:r>
              <a:rPr lang="en-US" dirty="0" smtClean="0"/>
              <a:t>If the </a:t>
            </a:r>
            <a:r>
              <a:rPr lang="en-US" dirty="0" err="1" smtClean="0"/>
              <a:t>Arduino</a:t>
            </a:r>
            <a:r>
              <a:rPr lang="en-US" dirty="0" smtClean="0"/>
              <a:t> makes the pin HIGH (5 volt) and the button connects to LOW (0 volt) </a:t>
            </a:r>
            <a:r>
              <a:rPr lang="en-US" dirty="0" smtClean="0">
                <a:sym typeface="Wingdings" pitchFamily="2" charset="2"/>
              </a:rPr>
              <a:t> short circuit and the </a:t>
            </a:r>
            <a:r>
              <a:rPr lang="en-US" dirty="0" err="1" smtClean="0">
                <a:sym typeface="Wingdings" pitchFamily="2" charset="2"/>
              </a:rPr>
              <a:t>Arduino</a:t>
            </a:r>
            <a:r>
              <a:rPr lang="en-US" dirty="0" smtClean="0">
                <a:sym typeface="Wingdings" pitchFamily="2" charset="2"/>
              </a:rPr>
              <a:t> will be blown up.</a:t>
            </a:r>
            <a:endParaRPr lang="en-US" dirty="0" smtClean="0"/>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Resistor in series to prevent damage in case of </a:t>
            </a:r>
            <a:r>
              <a:rPr lang="en-US" dirty="0" err="1" smtClean="0"/>
              <a:t>misconfiguration</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70132"/>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Therefore always include a 1 </a:t>
            </a:r>
            <a:r>
              <a:rPr lang="en-US" dirty="0" err="1" smtClean="0"/>
              <a:t>kOhm</a:t>
            </a:r>
            <a:r>
              <a:rPr lang="en-US" dirty="0" smtClean="0"/>
              <a:t> resistor in series with the switch.</a:t>
            </a:r>
          </a:p>
          <a:p>
            <a:pPr algn="ctr"/>
            <a:r>
              <a:rPr lang="en-US" dirty="0" smtClean="0"/>
              <a:t>If </a:t>
            </a:r>
            <a:r>
              <a:rPr lang="en-US" dirty="0" err="1" smtClean="0"/>
              <a:t>misconfigured</a:t>
            </a:r>
            <a:r>
              <a:rPr lang="en-US" dirty="0" smtClean="0"/>
              <a:t>, there will run a small current through the resistor rather than causing a short circuit.</a:t>
            </a:r>
          </a:p>
          <a:p>
            <a:pPr algn="ctr"/>
            <a:endParaRPr lang="en-US" dirty="0" smtClean="0"/>
          </a:p>
          <a:p>
            <a:pPr algn="ctr"/>
            <a:r>
              <a:rPr lang="en-US" dirty="0" smtClean="0"/>
              <a:t>The input will be 1 </a:t>
            </a:r>
            <a:r>
              <a:rPr lang="en-US" dirty="0" err="1" smtClean="0"/>
              <a:t>kOhm</a:t>
            </a:r>
            <a:r>
              <a:rPr lang="en-US" dirty="0" smtClean="0"/>
              <a:t> / (30 </a:t>
            </a:r>
            <a:r>
              <a:rPr lang="en-US" dirty="0" err="1" smtClean="0"/>
              <a:t>kOhm</a:t>
            </a:r>
            <a:r>
              <a:rPr lang="en-US" dirty="0" smtClean="0"/>
              <a:t> + 1 </a:t>
            </a:r>
            <a:r>
              <a:rPr lang="en-US" dirty="0" err="1" smtClean="0"/>
              <a:t>kOhm</a:t>
            </a:r>
            <a:r>
              <a:rPr lang="en-US" dirty="0" smtClean="0"/>
              <a:t>) * 5 volt =  0,15 volt.</a:t>
            </a:r>
          </a:p>
          <a:p>
            <a:pPr algn="ctr"/>
            <a:r>
              <a:rPr lang="en-US" dirty="0" smtClean="0"/>
              <a:t>See  appendix for more info.</a:t>
            </a:r>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25" name="Rechthoek 24"/>
          <p:cNvSpPr/>
          <p:nvPr/>
        </p:nvSpPr>
        <p:spPr>
          <a:xfrm rot="5400000">
            <a:off x="3491880" y="350785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Tekstvak 25"/>
          <p:cNvSpPr txBox="1"/>
          <p:nvPr/>
        </p:nvSpPr>
        <p:spPr>
          <a:xfrm>
            <a:off x="2843808" y="3795886"/>
            <a:ext cx="1224136" cy="369332"/>
          </a:xfrm>
          <a:prstGeom prst="rect">
            <a:avLst/>
          </a:prstGeom>
          <a:noFill/>
        </p:spPr>
        <p:txBody>
          <a:bodyPr wrap="square" rtlCol="0">
            <a:spAutoFit/>
          </a:bodyPr>
          <a:lstStyle/>
          <a:p>
            <a:r>
              <a:rPr lang="en-US" dirty="0" smtClean="0"/>
              <a:t>1 </a:t>
            </a:r>
            <a:r>
              <a:rPr lang="en-US" dirty="0" err="1" smtClean="0"/>
              <a:t>kOhm</a:t>
            </a:r>
            <a:endParaRPr lang="nl-NL"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 double check</a:t>
            </a:r>
            <a:endParaRPr lang="nl-NL" dirty="0"/>
          </a:p>
        </p:txBody>
      </p:sp>
      <p:sp>
        <p:nvSpPr>
          <p:cNvPr id="3" name="Tijdelijke aanduiding voor inhoud 2"/>
          <p:cNvSpPr>
            <a:spLocks noGrp="1"/>
          </p:cNvSpPr>
          <p:nvPr>
            <p:ph idx="1"/>
          </p:nvPr>
        </p:nvSpPr>
        <p:spPr/>
        <p:txBody>
          <a:bodyPr/>
          <a:lstStyle/>
          <a:p>
            <a:r>
              <a:rPr lang="en-US" dirty="0" smtClean="0"/>
              <a:t>Please now check </a:t>
            </a:r>
            <a:r>
              <a:rPr lang="en-US" b="1" dirty="0" smtClean="0"/>
              <a:t>both of you </a:t>
            </a:r>
            <a:r>
              <a:rPr lang="en-US" dirty="0" smtClean="0"/>
              <a:t>that the wiring is correct.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36</a:t>
            </a:fld>
            <a:endParaRPr lang="nl-NL"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Bringing things together</a:t>
            </a:r>
            <a:endParaRPr lang="nl-NL" dirty="0"/>
          </a:p>
        </p:txBody>
      </p:sp>
      <p:sp>
        <p:nvSpPr>
          <p:cNvPr id="3" name="Tijdelijke aanduiding voor inhoud 2"/>
          <p:cNvSpPr>
            <a:spLocks noGrp="1"/>
          </p:cNvSpPr>
          <p:nvPr>
            <p:ph idx="1"/>
          </p:nvPr>
        </p:nvSpPr>
        <p:spPr/>
        <p:txBody>
          <a:bodyPr>
            <a:noAutofit/>
          </a:bodyPr>
          <a:lstStyle/>
          <a:p>
            <a:r>
              <a:rPr lang="en-US" sz="2000" dirty="0" smtClean="0"/>
              <a:t>Connect the 9 Volt connector to the board and switch on power</a:t>
            </a:r>
          </a:p>
          <a:p>
            <a:r>
              <a:rPr lang="en-US" sz="2000" dirty="0" smtClean="0"/>
              <a:t>Connect the USB connector to the </a:t>
            </a:r>
            <a:r>
              <a:rPr lang="en-US" sz="2000" dirty="0" err="1" smtClean="0"/>
              <a:t>Arduino</a:t>
            </a:r>
            <a:endParaRPr lang="en-US" sz="2000" dirty="0" smtClean="0"/>
          </a:p>
          <a:p>
            <a:r>
              <a:rPr lang="en-US" sz="2000" dirty="0" err="1" smtClean="0"/>
              <a:t>Doubleclick</a:t>
            </a:r>
            <a:r>
              <a:rPr lang="en-US" sz="2000" dirty="0" smtClean="0"/>
              <a:t> … on the desktop to start </a:t>
            </a:r>
            <a:r>
              <a:rPr lang="en-US" sz="2000" dirty="0" err="1" smtClean="0"/>
              <a:t>scratchClient</a:t>
            </a:r>
            <a:r>
              <a:rPr lang="en-US" sz="2000" dirty="0" smtClean="0"/>
              <a:t> (when asked choose </a:t>
            </a:r>
            <a:r>
              <a:rPr lang="en-US" sz="2000" i="1" dirty="0" smtClean="0"/>
              <a:t>Execute in Terminal)</a:t>
            </a:r>
            <a:r>
              <a:rPr lang="en-US" sz="2000" dirty="0" smtClean="0"/>
              <a:t>.</a:t>
            </a:r>
          </a:p>
          <a:p>
            <a:r>
              <a:rPr lang="en-US" sz="2000" dirty="0" smtClean="0"/>
              <a:t>It will complain that it has no connection to Scratch</a:t>
            </a:r>
          </a:p>
          <a:p>
            <a:pPr lvl="1"/>
            <a:r>
              <a:rPr lang="en-US" sz="1600" dirty="0" smtClean="0"/>
              <a:t>Which is logical because Scratch was not started yet.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37</a:t>
            </a:fld>
            <a:endParaRPr lang="nl-NL"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 Scratch 2</a:t>
            </a:r>
            <a:endParaRPr lang="nl-NL" dirty="0"/>
          </a:p>
        </p:txBody>
      </p:sp>
      <p:sp>
        <p:nvSpPr>
          <p:cNvPr id="3" name="Tijdelijke aanduiding voor inhoud 2"/>
          <p:cNvSpPr>
            <a:spLocks noGrp="1"/>
          </p:cNvSpPr>
          <p:nvPr>
            <p:ph idx="1"/>
          </p:nvPr>
        </p:nvSpPr>
        <p:spPr/>
        <p:txBody>
          <a:bodyPr>
            <a:normAutofit fontScale="85000" lnSpcReduction="20000"/>
          </a:bodyPr>
          <a:lstStyle/>
          <a:p>
            <a:r>
              <a:rPr lang="en-US" dirty="0" smtClean="0"/>
              <a:t>Double click … on the desktop</a:t>
            </a:r>
            <a:r>
              <a:rPr lang="nl-NL" dirty="0" smtClean="0"/>
              <a:t> and </a:t>
            </a:r>
            <a:r>
              <a:rPr lang="nl-NL" dirty="0" err="1" smtClean="0"/>
              <a:t>wait</a:t>
            </a:r>
            <a:r>
              <a:rPr lang="nl-NL" dirty="0" smtClean="0"/>
              <a:t> </a:t>
            </a:r>
            <a:r>
              <a:rPr lang="nl-NL" dirty="0" err="1" smtClean="0"/>
              <a:t>till</a:t>
            </a:r>
            <a:r>
              <a:rPr lang="nl-NL" dirty="0" smtClean="0"/>
              <a:t> Scratch starts</a:t>
            </a:r>
          </a:p>
          <a:p>
            <a:r>
              <a:rPr lang="en-US" dirty="0" smtClean="0"/>
              <a:t>Press and hold the shift key</a:t>
            </a:r>
          </a:p>
          <a:p>
            <a:r>
              <a:rPr lang="en-US" dirty="0" smtClean="0"/>
              <a:t>Click File</a:t>
            </a:r>
          </a:p>
          <a:p>
            <a:r>
              <a:rPr lang="en-US" dirty="0" smtClean="0"/>
              <a:t>Click Load Experimental Extension</a:t>
            </a:r>
          </a:p>
          <a:p>
            <a:r>
              <a:rPr lang="en-US" dirty="0" smtClean="0"/>
              <a:t>Go to the monitor page in the browser</a:t>
            </a:r>
          </a:p>
          <a:p>
            <a:r>
              <a:rPr lang="en-US" dirty="0" smtClean="0"/>
              <a:t>Copy the link</a:t>
            </a:r>
            <a:r>
              <a:rPr lang="en-US" dirty="0" smtClean="0"/>
              <a:t> </a:t>
            </a:r>
            <a:r>
              <a:rPr lang="en-US" dirty="0" smtClean="0"/>
              <a:t>(ctrl-C)</a:t>
            </a:r>
          </a:p>
          <a:p>
            <a:r>
              <a:rPr lang="en-US" dirty="0" smtClean="0"/>
              <a:t>Go back to Scratch</a:t>
            </a:r>
          </a:p>
          <a:p>
            <a:r>
              <a:rPr lang="en-US" dirty="0" smtClean="0"/>
              <a:t>Paste the link</a:t>
            </a:r>
          </a:p>
          <a:p>
            <a:r>
              <a:rPr lang="en-US" dirty="0" smtClean="0"/>
              <a:t>This will make the extension for </a:t>
            </a:r>
            <a:r>
              <a:rPr lang="en-US" dirty="0" err="1" smtClean="0"/>
              <a:t>scratchClient</a:t>
            </a:r>
            <a:r>
              <a:rPr lang="en-US" dirty="0" smtClean="0"/>
              <a:t> available in Scratch</a:t>
            </a:r>
          </a:p>
          <a:p>
            <a:pPr lvl="1"/>
            <a:r>
              <a:rPr lang="en-US" dirty="0" smtClean="0"/>
              <a:t>Check whether you have blocks</a:t>
            </a:r>
          </a:p>
          <a:p>
            <a:r>
              <a:rPr lang="en-US" dirty="0" smtClean="0"/>
              <a:t>This needs to be repeated every time Scratch 2 is started again.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38</a:t>
            </a:fld>
            <a:endParaRPr lang="nl-NL" dirty="0"/>
          </a:p>
        </p:txBody>
      </p:sp>
      <p:sp>
        <p:nvSpPr>
          <p:cNvPr id="5" name="Lijntoelichting 1 (rand en accentlijn) 4"/>
          <p:cNvSpPr/>
          <p:nvPr/>
        </p:nvSpPr>
        <p:spPr>
          <a:xfrm>
            <a:off x="6732240" y="339502"/>
            <a:ext cx="2304256" cy="2664296"/>
          </a:xfrm>
          <a:prstGeom prst="accentBorderCallout1">
            <a:avLst>
              <a:gd name="adj1" fmla="val 18750"/>
              <a:gd name="adj2" fmla="val -8333"/>
              <a:gd name="adj3" fmla="val 122468"/>
              <a:gd name="adj4" fmla="val -635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is only needed if the selection cannot be done in the way that the extension stays persistent. If it cannot, then we will need screenshots on this slide.</a:t>
            </a:r>
            <a:endParaRPr lang="nl-NL"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77500" lnSpcReduction="20000"/>
          </a:bodyPr>
          <a:lstStyle/>
          <a:p>
            <a:r>
              <a:rPr lang="en-US" dirty="0" err="1" smtClean="0"/>
              <a:t>Doubleclick</a:t>
            </a:r>
            <a:r>
              <a:rPr lang="en-US" dirty="0" smtClean="0"/>
              <a:t> the file … on the desktop</a:t>
            </a:r>
          </a:p>
          <a:p>
            <a:r>
              <a:rPr lang="en-US" dirty="0" smtClean="0"/>
              <a:t>Enable remote connections (right click on </a:t>
            </a:r>
            <a:r>
              <a:rPr lang="en-US" i="1" dirty="0" smtClean="0"/>
              <a:t>sensor value</a:t>
            </a:r>
            <a:r>
              <a:rPr lang="en-US" dirty="0" smtClean="0"/>
              <a:t>)</a:t>
            </a:r>
          </a:p>
          <a:p>
            <a:r>
              <a:rPr lang="en-US" dirty="0" smtClean="0"/>
              <a:t>Create the variable </a:t>
            </a:r>
            <a:r>
              <a:rPr lang="en-US" i="1" dirty="0" smtClean="0"/>
              <a:t>Big Red LED</a:t>
            </a:r>
            <a:r>
              <a:rPr lang="en-US" dirty="0" smtClean="0"/>
              <a:t>, available to all sprites</a:t>
            </a:r>
          </a:p>
          <a:p>
            <a:r>
              <a:rPr lang="en-US" dirty="0" smtClean="0"/>
              <a:t>Make the variable visible (tick the box in front)</a:t>
            </a:r>
          </a:p>
          <a:p>
            <a:r>
              <a:rPr lang="en-US" dirty="0" smtClean="0"/>
              <a:t>Make the </a:t>
            </a:r>
            <a:r>
              <a:rPr lang="en-US" i="1" dirty="0" smtClean="0"/>
              <a:t>Button</a:t>
            </a:r>
            <a:r>
              <a:rPr lang="en-US" dirty="0" smtClean="0"/>
              <a:t> sensor visible</a:t>
            </a:r>
          </a:p>
          <a:p>
            <a:r>
              <a:rPr lang="en-US" dirty="0" smtClean="0"/>
              <a:t>Save the file in the </a:t>
            </a:r>
            <a:r>
              <a:rPr lang="en-US" i="1" dirty="0" err="1" smtClean="0"/>
              <a:t>PiAndMore</a:t>
            </a:r>
            <a:r>
              <a:rPr lang="en-US" dirty="0" smtClean="0"/>
              <a:t> folder on the desktop</a:t>
            </a:r>
          </a:p>
          <a:p>
            <a:pPr lvl="1"/>
            <a:r>
              <a:rPr lang="en-US" dirty="0" smtClean="0"/>
              <a:t>Name does not matter, e.g. </a:t>
            </a:r>
            <a:r>
              <a:rPr lang="en-US" i="1" dirty="0" smtClean="0"/>
              <a:t>PiAndMore.sb</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dirty="0"/>
          </a:p>
        </p:txBody>
      </p:sp>
      <p:cxnSp>
        <p:nvCxnSpPr>
          <p:cNvPr id="11" name="Rechte verbindingslijn met pijl 10"/>
          <p:cNvCxnSpPr/>
          <p:nvPr/>
        </p:nvCxnSpPr>
        <p:spPr>
          <a:xfrm flipV="1">
            <a:off x="4644008" y="1563638"/>
            <a:ext cx="136815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a:off x="2843808" y="2499742"/>
            <a:ext cx="352839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3491880" y="2931790"/>
            <a:ext cx="3744416" cy="6472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p:nvPr/>
        </p:nvCxnSpPr>
        <p:spPr>
          <a:xfrm>
            <a:off x="3851920" y="3291830"/>
            <a:ext cx="2736304" cy="9001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Rechte verbindingslijn met pijl 24"/>
          <p:cNvCxnSpPr/>
          <p:nvPr/>
        </p:nvCxnSpPr>
        <p:spPr>
          <a:xfrm>
            <a:off x="3923928" y="2283718"/>
            <a:ext cx="244827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Workshop </a:t>
            </a:r>
            <a:r>
              <a:rPr lang="en-US" dirty="0" err="1" smtClean="0"/>
              <a:t>organisation</a:t>
            </a:r>
            <a:endParaRPr lang="nl-NL" dirty="0"/>
          </a:p>
        </p:txBody>
      </p:sp>
      <p:sp>
        <p:nvSpPr>
          <p:cNvPr id="3" name="Tijdelijke aanduiding voor inhoud 2"/>
          <p:cNvSpPr>
            <a:spLocks noGrp="1"/>
          </p:cNvSpPr>
          <p:nvPr>
            <p:ph idx="1"/>
          </p:nvPr>
        </p:nvSpPr>
        <p:spPr>
          <a:xfrm>
            <a:off x="467544" y="1059582"/>
            <a:ext cx="3970784" cy="3672408"/>
          </a:xfrm>
        </p:spPr>
        <p:txBody>
          <a:bodyPr>
            <a:normAutofit fontScale="92500" lnSpcReduction="20000"/>
          </a:bodyPr>
          <a:lstStyle/>
          <a:p>
            <a:r>
              <a:rPr lang="en-US" sz="2000" dirty="0" smtClean="0"/>
              <a:t>Welcome and introduction presentation (5 min).</a:t>
            </a:r>
          </a:p>
          <a:p>
            <a:r>
              <a:rPr lang="en-US" sz="2000" dirty="0" smtClean="0"/>
              <a:t>After that everyone will work at his or her own pace.</a:t>
            </a:r>
          </a:p>
          <a:p>
            <a:r>
              <a:rPr lang="en-US" sz="2000" dirty="0" smtClean="0"/>
              <a:t>Choose with </a:t>
            </a:r>
            <a:r>
              <a:rPr lang="en-US" sz="2000" dirty="0" smtClean="0"/>
              <a:t>your </a:t>
            </a:r>
            <a:r>
              <a:rPr lang="en-US" sz="2000" dirty="0" smtClean="0"/>
              <a:t>“workplace partner” which topics you want to do.</a:t>
            </a:r>
          </a:p>
          <a:p>
            <a:pPr lvl="1"/>
            <a:r>
              <a:rPr lang="en-US" sz="1600" dirty="0" smtClean="0"/>
              <a:t>There is more material than what can be covered in 110 minutes.</a:t>
            </a:r>
          </a:p>
          <a:p>
            <a:r>
              <a:rPr lang="en-US" sz="2000" dirty="0" smtClean="0"/>
              <a:t>Language: Both German and English</a:t>
            </a:r>
          </a:p>
          <a:p>
            <a:r>
              <a:rPr lang="en-US" sz="2000" dirty="0" smtClean="0"/>
              <a:t>At the end copy the material you created to your USB stick (if you want</a:t>
            </a:r>
            <a:r>
              <a:rPr lang="en-US" sz="2000" dirty="0" smtClean="0"/>
              <a:t>)</a:t>
            </a:r>
          </a:p>
          <a:p>
            <a:r>
              <a:rPr lang="en-US" sz="2000" dirty="0" smtClean="0"/>
              <a:t>Break down &amp; clean up (5 min)</a:t>
            </a:r>
            <a:endParaRPr lang="en-US" sz="2000" dirty="0" smtClean="0"/>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The major steps:</a:t>
            </a:r>
          </a:p>
          <a:p>
            <a:pPr marL="447675" lvl="1" indent="-276225">
              <a:spcBef>
                <a:spcPct val="20000"/>
              </a:spcBef>
              <a:buFont typeface="+mj-lt"/>
              <a:buAutoNum type="arabicPeriod"/>
            </a:pPr>
            <a:r>
              <a:rPr lang="en-US" sz="2000" noProof="0" dirty="0" smtClean="0"/>
              <a:t>Get a working hardware and </a:t>
            </a:r>
            <a:r>
              <a:rPr lang="en-US" sz="2000" noProof="0" dirty="0" err="1" smtClean="0"/>
              <a:t>scratchClient</a:t>
            </a:r>
            <a:r>
              <a:rPr lang="en-US" sz="2000" noProof="0" dirty="0" smtClean="0"/>
              <a:t> </a:t>
            </a:r>
            <a:r>
              <a:rPr lang="en-US" sz="2000" noProof="0" dirty="0" err="1" smtClean="0"/>
              <a:t>config</a:t>
            </a:r>
            <a:r>
              <a:rPr lang="en-US" sz="2000" noProof="0" dirty="0" smtClean="0"/>
              <a:t> using a </a:t>
            </a:r>
            <a:r>
              <a:rPr lang="en-US" sz="2000" noProof="0" dirty="0" err="1" smtClean="0"/>
              <a:t>scratchClient</a:t>
            </a:r>
            <a:r>
              <a:rPr lang="en-US" sz="2000" noProof="0" dirty="0" smtClean="0"/>
              <a:t> </a:t>
            </a:r>
            <a:r>
              <a:rPr lang="en-US" sz="2000" noProof="0" dirty="0" err="1" smtClean="0"/>
              <a:t>config</a:t>
            </a:r>
            <a:r>
              <a:rPr lang="en-US" sz="2000" noProof="0" dirty="0" smtClean="0"/>
              <a:t> tool.</a:t>
            </a:r>
          </a:p>
          <a:p>
            <a:pPr marL="447675" lvl="1" indent="-276225">
              <a:spcBef>
                <a:spcPct val="20000"/>
              </a:spcBef>
              <a:buFont typeface="+mj-lt"/>
              <a:buAutoNum type="arabicPeriod"/>
            </a:pPr>
            <a:r>
              <a:rPr lang="en-US" sz="2000" noProof="0" dirty="0" smtClean="0"/>
              <a:t>Put components on the board and test </a:t>
            </a:r>
            <a:r>
              <a:rPr lang="en-US" sz="2000" dirty="0" smtClean="0"/>
              <a:t>out your setup.</a:t>
            </a:r>
            <a:endParaRPr lang="en-US" sz="2000" noProof="0" dirty="0" smtClean="0"/>
          </a:p>
          <a:p>
            <a:pPr marL="447675" lvl="1" indent="-276225">
              <a:spcBef>
                <a:spcPct val="20000"/>
              </a:spcBef>
              <a:buFont typeface="+mj-lt"/>
              <a:buAutoNum type="arabicPeriod"/>
            </a:pPr>
            <a:r>
              <a:rPr lang="en-US" sz="2000" dirty="0" smtClean="0"/>
              <a:t>Write some code in Scratch</a:t>
            </a:r>
          </a:p>
          <a:p>
            <a:pPr marL="447675" lvl="1" indent="-276225">
              <a:spcBef>
                <a:spcPct val="20000"/>
              </a:spcBef>
              <a:buFont typeface="+mj-lt"/>
              <a:buAutoNum type="arabicPeriod"/>
            </a:pPr>
            <a:r>
              <a:rPr lang="en-US" sz="2000" dirty="0" smtClean="0"/>
              <a:t>Add more hardware and update the </a:t>
            </a:r>
            <a:r>
              <a:rPr lang="en-US" sz="2000" dirty="0" err="1" smtClean="0"/>
              <a:t>config</a:t>
            </a:r>
            <a:r>
              <a:rPr lang="en-US" sz="2000" dirty="0" smtClean="0"/>
              <a:t> file.</a:t>
            </a:r>
          </a:p>
          <a:p>
            <a:pPr marL="447675" lvl="1" indent="-276225">
              <a:spcBef>
                <a:spcPct val="20000"/>
              </a:spcBef>
              <a:buFont typeface="+mj-lt"/>
              <a:buAutoNum type="arabicPeriod"/>
            </a:pPr>
            <a:r>
              <a:rPr lang="en-US" sz="2000" dirty="0" smtClean="0"/>
              <a:t>And repeat this.</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Does it work? (see next slide for help)</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If the LED on the </a:t>
            </a:r>
            <a:r>
              <a:rPr lang="en-US" dirty="0" err="1" smtClean="0"/>
              <a:t>Arduino</a:t>
            </a:r>
            <a:r>
              <a:rPr lang="en-US" dirty="0" smtClean="0"/>
              <a:t> is blinking slowly </a:t>
            </a:r>
            <a:r>
              <a:rPr lang="en-US" b="1" dirty="0" smtClean="0"/>
              <a:t>only then </a:t>
            </a:r>
            <a:r>
              <a:rPr lang="en-US" dirty="0" smtClean="0"/>
              <a:t>the </a:t>
            </a:r>
            <a:r>
              <a:rPr lang="en-US" dirty="0" err="1" smtClean="0"/>
              <a:t>config</a:t>
            </a:r>
            <a:r>
              <a:rPr lang="en-US" dirty="0" smtClean="0"/>
              <a:t> is downloaded and </a:t>
            </a:r>
            <a:r>
              <a:rPr lang="en-US" dirty="0" err="1" smtClean="0"/>
              <a:t>scratchClient</a:t>
            </a:r>
            <a:r>
              <a:rPr lang="en-US" dirty="0" smtClean="0"/>
              <a:t> works.</a:t>
            </a:r>
          </a:p>
          <a:p>
            <a:pPr lvl="1"/>
            <a:r>
              <a:rPr lang="en-US" dirty="0" smtClean="0"/>
              <a:t>It may take 5 seconds after both </a:t>
            </a:r>
            <a:r>
              <a:rPr lang="en-US" dirty="0" err="1" smtClean="0"/>
              <a:t>scratchClient</a:t>
            </a:r>
            <a:r>
              <a:rPr lang="en-US" dirty="0" smtClean="0"/>
              <a:t> and the Scratch 2 </a:t>
            </a:r>
            <a:r>
              <a:rPr lang="en-US" dirty="0" smtClean="0"/>
              <a:t>program are </a:t>
            </a:r>
            <a:r>
              <a:rPr lang="en-US" dirty="0" smtClean="0"/>
              <a:t>running before this happens.</a:t>
            </a:r>
          </a:p>
          <a:p>
            <a:r>
              <a:rPr lang="en-US" dirty="0" smtClean="0"/>
              <a:t>Change the value of </a:t>
            </a:r>
            <a:r>
              <a:rPr lang="en-US" i="1" dirty="0" smtClean="0"/>
              <a:t>Big Red LED </a:t>
            </a:r>
            <a:r>
              <a:rPr lang="en-US" dirty="0" smtClean="0"/>
              <a:t>to 1.</a:t>
            </a:r>
          </a:p>
          <a:p>
            <a:pPr lvl="1"/>
            <a:r>
              <a:rPr lang="en-US" dirty="0" smtClean="0"/>
              <a:t>You can use the slider on the variable. You see no slider? Double click it a few times.</a:t>
            </a:r>
          </a:p>
          <a:p>
            <a:pPr lvl="1"/>
            <a:r>
              <a:rPr lang="en-US" dirty="0" smtClean="0"/>
              <a:t>Does the LED </a:t>
            </a:r>
            <a:r>
              <a:rPr lang="en-US" dirty="0" err="1" smtClean="0"/>
              <a:t>lite</a:t>
            </a:r>
            <a:r>
              <a:rPr lang="en-US" dirty="0" smtClean="0"/>
              <a:t>?</a:t>
            </a:r>
          </a:p>
          <a:p>
            <a:r>
              <a:rPr lang="en-US" dirty="0" smtClean="0"/>
              <a:t>Press the button on the breadboard</a:t>
            </a:r>
          </a:p>
          <a:p>
            <a:pPr lvl="1"/>
            <a:r>
              <a:rPr lang="en-US" dirty="0" smtClean="0"/>
              <a:t>Do you see the value of the sensor </a:t>
            </a:r>
            <a:r>
              <a:rPr lang="en-US" i="1" dirty="0" smtClean="0"/>
              <a:t>Button</a:t>
            </a:r>
            <a:r>
              <a:rPr lang="en-US" dirty="0" smtClean="0"/>
              <a:t> change from 1 to 0?</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if it does not work?</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Check whether you have multiple Scratch instances open</a:t>
            </a:r>
          </a:p>
          <a:p>
            <a:pPr lvl="1"/>
            <a:r>
              <a:rPr lang="en-US" dirty="0" err="1" smtClean="0"/>
              <a:t>scratchClient</a:t>
            </a:r>
            <a:r>
              <a:rPr lang="en-US" dirty="0" smtClean="0"/>
              <a:t> can only work with one Scratch at a time.</a:t>
            </a:r>
          </a:p>
          <a:p>
            <a:r>
              <a:rPr lang="en-US" dirty="0" smtClean="0"/>
              <a:t>Check the output of the </a:t>
            </a:r>
            <a:r>
              <a:rPr lang="en-US" dirty="0" err="1" smtClean="0"/>
              <a:t>scratchClient</a:t>
            </a:r>
            <a:r>
              <a:rPr lang="en-US" dirty="0" smtClean="0"/>
              <a:t> terminal window</a:t>
            </a:r>
          </a:p>
          <a:p>
            <a:pPr lvl="1"/>
            <a:r>
              <a:rPr lang="en-US" dirty="0" smtClean="0"/>
              <a:t>Did it find the board?</a:t>
            </a:r>
          </a:p>
          <a:p>
            <a:r>
              <a:rPr lang="en-US" dirty="0" smtClean="0"/>
              <a:t>Sometimes, especially after reboot, if everything seems fine, disconnecting and reconnecting the board may help.</a:t>
            </a:r>
          </a:p>
          <a:p>
            <a:r>
              <a:rPr lang="en-US" dirty="0" smtClean="0"/>
              <a:t>Try monitoring the variables (see next slide).</a:t>
            </a:r>
          </a:p>
          <a:p>
            <a:r>
              <a:rPr lang="en-US" dirty="0" smtClean="0"/>
              <a:t>If everything fails, </a:t>
            </a:r>
            <a:r>
              <a:rPr lang="en-US" dirty="0" err="1" smtClean="0"/>
              <a:t>scratchClient</a:t>
            </a:r>
            <a:r>
              <a:rPr lang="en-US" dirty="0" smtClean="0"/>
              <a:t> can be started with tracing on.</a:t>
            </a:r>
          </a:p>
          <a:p>
            <a:r>
              <a:rPr lang="en-US" dirty="0" smtClean="0"/>
              <a:t>But of course we are here to help you at any step.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Monitor the variables</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Together with </a:t>
            </a:r>
            <a:r>
              <a:rPr lang="en-US" dirty="0" err="1" smtClean="0"/>
              <a:t>scratchClient</a:t>
            </a:r>
            <a:r>
              <a:rPr lang="en-US" dirty="0" smtClean="0"/>
              <a:t>, the browser is opened with URL </a:t>
            </a:r>
            <a:r>
              <a:rPr lang="en-US" i="1" dirty="0" smtClean="0"/>
              <a:t>localhost:8080/adapters</a:t>
            </a:r>
          </a:p>
          <a:p>
            <a:r>
              <a:rPr lang="en-US" dirty="0" smtClean="0"/>
              <a:t>Note the input &amp; output directions: </a:t>
            </a:r>
          </a:p>
          <a:p>
            <a:pPr lvl="1"/>
            <a:r>
              <a:rPr lang="en-US" dirty="0" smtClean="0"/>
              <a:t>Output of an adapter is an input for scratch</a:t>
            </a:r>
          </a:p>
          <a:p>
            <a:pPr lvl="1"/>
            <a:r>
              <a:rPr lang="en-US" dirty="0" smtClean="0"/>
              <a:t>Output of scratch is an input for the adapters. </a:t>
            </a:r>
          </a:p>
          <a:p>
            <a:pPr lvl="1"/>
            <a:r>
              <a:rPr lang="en-US" dirty="0" smtClean="0"/>
              <a:t>Hence the names input and output look to be reversed from what is in the </a:t>
            </a:r>
            <a:r>
              <a:rPr lang="en-US" dirty="0" err="1" smtClean="0"/>
              <a:t>config</a:t>
            </a:r>
            <a:r>
              <a:rPr lang="en-US" dirty="0" smtClean="0"/>
              <a:t> file.</a:t>
            </a:r>
          </a:p>
          <a:p>
            <a:pPr lvl="1"/>
            <a:r>
              <a:rPr lang="en-US" dirty="0" smtClean="0"/>
              <a:t>Therefore best refer to the variable names.</a:t>
            </a:r>
          </a:p>
          <a:p>
            <a:r>
              <a:rPr lang="en-US" dirty="0" smtClean="0"/>
              <a:t>You will see that values are only displayed after they have changed (otherwise a question mark (?) is displayed).</a:t>
            </a:r>
          </a:p>
          <a:p>
            <a:r>
              <a:rPr lang="en-US" dirty="0" smtClean="0"/>
              <a:t>Not for now, but you can click the field and type a value.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42</a:t>
            </a:fld>
            <a:endParaRPr lang="nl-NL"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in Scratch</a:t>
            </a:r>
            <a:endParaRPr lang="nl-NL" dirty="0"/>
          </a:p>
        </p:txBody>
      </p:sp>
      <p:sp>
        <p:nvSpPr>
          <p:cNvPr id="3" name="Tijdelijke aanduiding voor inhoud 2"/>
          <p:cNvSpPr>
            <a:spLocks noGrp="1"/>
          </p:cNvSpPr>
          <p:nvPr>
            <p:ph idx="1"/>
          </p:nvPr>
        </p:nvSpPr>
        <p:spPr>
          <a:xfrm>
            <a:off x="457200" y="1200151"/>
            <a:ext cx="4042792" cy="3394472"/>
          </a:xfrm>
        </p:spPr>
        <p:txBody>
          <a:bodyPr/>
          <a:lstStyle/>
          <a:p>
            <a:r>
              <a:rPr lang="en-US" dirty="0" smtClean="0"/>
              <a:t>Make a program in scratch which will let the Red LED </a:t>
            </a:r>
            <a:r>
              <a:rPr lang="en-US" dirty="0" err="1" smtClean="0"/>
              <a:t>lite</a:t>
            </a:r>
            <a:r>
              <a:rPr lang="en-US" dirty="0" smtClean="0"/>
              <a:t> up when the button is pressed.</a:t>
            </a:r>
          </a:p>
          <a:p>
            <a:r>
              <a:rPr lang="en-US" dirty="0" smtClean="0"/>
              <a:t>You need these elements.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43</a:t>
            </a:fld>
            <a:endParaRPr lang="nl-NL" dirty="0"/>
          </a:p>
        </p:txBody>
      </p:sp>
      <p:pic>
        <p:nvPicPr>
          <p:cNvPr id="5122" name="Picture 2" descr="\\NASHANSELMA2\weekendschool\screenshots\piandmore20170621Jun061498068198.jpg"/>
          <p:cNvPicPr>
            <a:picLocks noChangeAspect="1" noChangeArrowheads="1"/>
          </p:cNvPicPr>
          <p:nvPr/>
        </p:nvPicPr>
        <p:blipFill>
          <a:blip r:embed="rId3" cstate="print"/>
          <a:srcRect/>
          <a:stretch>
            <a:fillRect/>
          </a:stretch>
        </p:blipFill>
        <p:spPr bwMode="auto">
          <a:xfrm>
            <a:off x="4788024" y="1419622"/>
            <a:ext cx="3248025" cy="2209800"/>
          </a:xfrm>
          <a:prstGeom prst="rect">
            <a:avLst/>
          </a:prstGeom>
          <a:noFill/>
        </p:spPr>
      </p:pic>
      <p:cxnSp>
        <p:nvCxnSpPr>
          <p:cNvPr id="6" name="Rechte verbindingslijn met pijl 5"/>
          <p:cNvCxnSpPr/>
          <p:nvPr/>
        </p:nvCxnSpPr>
        <p:spPr>
          <a:xfrm flipV="1">
            <a:off x="3851920" y="2355726"/>
            <a:ext cx="792088"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One reminder …</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Save your Scratch program regularly. Otherwise it will be lost on power out.</a:t>
            </a:r>
          </a:p>
          <a:p>
            <a:pPr lvl="1"/>
            <a:r>
              <a:rPr lang="en-US" dirty="0" smtClean="0"/>
              <a:t>Power out can easily happen since you are pulling cables and may impact the power connector in the Raspberry Pi.</a:t>
            </a:r>
          </a:p>
          <a:p>
            <a:r>
              <a:rPr lang="en-US" dirty="0" smtClean="0"/>
              <a:t>Here come some Scratch 2 anomalies</a:t>
            </a:r>
          </a:p>
          <a:p>
            <a:pPr lvl="1"/>
            <a:r>
              <a:rPr lang="en-US" dirty="0" smtClean="0"/>
              <a:t>You should not use </a:t>
            </a:r>
            <a:r>
              <a:rPr lang="en-US" dirty="0" smtClean="0"/>
              <a:t>spaces in </a:t>
            </a:r>
            <a:r>
              <a:rPr lang="en-US" dirty="0" smtClean="0"/>
              <a:t>filenames</a:t>
            </a:r>
          </a:p>
          <a:p>
            <a:pPr lvl="1"/>
            <a:r>
              <a:rPr lang="en-US" dirty="0" smtClean="0"/>
              <a:t>Scratch 2 forgets the folder where the file was. Just save it in</a:t>
            </a:r>
            <a:r>
              <a:rPr lang="en-US" i="1" dirty="0" smtClean="0"/>
              <a:t> /home/pi </a:t>
            </a:r>
            <a:r>
              <a:rPr lang="en-US" dirty="0" smtClean="0"/>
              <a:t>as Scratch proposes</a:t>
            </a:r>
          </a:p>
          <a:p>
            <a:pPr lvl="1"/>
            <a:r>
              <a:rPr lang="en-US" dirty="0" smtClean="0"/>
              <a:t>Scratch 2 will save it with a </a:t>
            </a:r>
            <a:r>
              <a:rPr lang="en-US" i="1" dirty="0" smtClean="0"/>
              <a:t>.</a:t>
            </a:r>
            <a:r>
              <a:rPr lang="en-US" i="1" dirty="0" err="1" smtClean="0"/>
              <a:t>sbx</a:t>
            </a:r>
            <a:r>
              <a:rPr lang="en-US" i="1" dirty="0" smtClean="0"/>
              <a:t> </a:t>
            </a:r>
            <a:r>
              <a:rPr lang="en-US" dirty="0" smtClean="0"/>
              <a:t>extension regardless what you </a:t>
            </a:r>
            <a:r>
              <a:rPr lang="en-US" dirty="0" smtClean="0"/>
              <a:t>specify.</a:t>
            </a:r>
            <a:endParaRPr lang="en-US" dirty="0" smtClean="0"/>
          </a:p>
          <a:p>
            <a:r>
              <a:rPr lang="en-US" dirty="0" smtClean="0"/>
              <a:t>Hence once after power up</a:t>
            </a:r>
          </a:p>
          <a:p>
            <a:pPr lvl="1"/>
            <a:r>
              <a:rPr lang="en-US" dirty="0" smtClean="0"/>
              <a:t>On the desktop, </a:t>
            </a:r>
            <a:r>
              <a:rPr lang="en-US" dirty="0" err="1" smtClean="0"/>
              <a:t>doubleclick</a:t>
            </a:r>
            <a:r>
              <a:rPr lang="en-US" dirty="0" smtClean="0"/>
              <a:t> ….</a:t>
            </a:r>
          </a:p>
          <a:p>
            <a:pPr lvl="1"/>
            <a:r>
              <a:rPr lang="en-US" dirty="0" smtClean="0"/>
              <a:t>This will permanently monitor </a:t>
            </a:r>
            <a:r>
              <a:rPr lang="en-US" i="1" dirty="0" smtClean="0"/>
              <a:t>/home/pi</a:t>
            </a:r>
            <a:r>
              <a:rPr lang="en-US" dirty="0" smtClean="0"/>
              <a:t>, and</a:t>
            </a:r>
          </a:p>
          <a:p>
            <a:pPr lvl="2"/>
            <a:r>
              <a:rPr lang="en-US" dirty="0" smtClean="0"/>
              <a:t>Move all files with </a:t>
            </a:r>
            <a:r>
              <a:rPr lang="en-US" i="1" dirty="0" smtClean="0"/>
              <a:t>.</a:t>
            </a:r>
            <a:r>
              <a:rPr lang="en-US" i="1" dirty="0" err="1" smtClean="0"/>
              <a:t>sbx</a:t>
            </a:r>
            <a:r>
              <a:rPr lang="en-US" i="1" dirty="0" smtClean="0"/>
              <a:t> </a:t>
            </a:r>
            <a:r>
              <a:rPr lang="en-US" dirty="0" smtClean="0"/>
              <a:t>to the desktop as </a:t>
            </a:r>
            <a:r>
              <a:rPr lang="en-US" i="1" dirty="0" smtClean="0"/>
              <a:t>.sb2 </a:t>
            </a:r>
            <a:r>
              <a:rPr lang="en-US" dirty="0" smtClean="0"/>
              <a:t>files</a:t>
            </a:r>
          </a:p>
          <a:p>
            <a:pPr lvl="2"/>
            <a:r>
              <a:rPr lang="en-US" dirty="0" smtClean="0"/>
              <a:t>Any </a:t>
            </a:r>
            <a:r>
              <a:rPr lang="en-US" dirty="0" smtClean="0"/>
              <a:t>spaces in </a:t>
            </a:r>
            <a:r>
              <a:rPr lang="en-US" dirty="0" smtClean="0"/>
              <a:t>filenames are removed</a:t>
            </a:r>
          </a:p>
          <a:p>
            <a:pPr lvl="2"/>
            <a:r>
              <a:rPr lang="en-US" dirty="0" smtClean="0"/>
              <a:t>If there is already such a file on the desktop, it will be moved to the folder … on the desktop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This is the end of part 1</a:t>
            </a:r>
            <a:endParaRPr lang="nl-NL" dirty="0"/>
          </a:p>
        </p:txBody>
      </p:sp>
      <p:sp>
        <p:nvSpPr>
          <p:cNvPr id="3" name="Tijdelijke aanduiding voor inhoud 2"/>
          <p:cNvSpPr>
            <a:spLocks noGrp="1"/>
          </p:cNvSpPr>
          <p:nvPr>
            <p:ph idx="1"/>
          </p:nvPr>
        </p:nvSpPr>
        <p:spPr/>
        <p:txBody>
          <a:bodyPr/>
          <a:lstStyle/>
          <a:p>
            <a:r>
              <a:rPr lang="en-US" dirty="0" smtClean="0"/>
              <a:t>You got a LED and a button working</a:t>
            </a:r>
          </a:p>
          <a:p>
            <a:r>
              <a:rPr lang="en-US" dirty="0" smtClean="0"/>
              <a:t>If you want and have time, you can continue with </a:t>
            </a:r>
            <a:r>
              <a:rPr lang="en-US" dirty="0" smtClean="0"/>
              <a:t>one of the next parts</a:t>
            </a:r>
          </a:p>
          <a:p>
            <a:pPr lvl="1"/>
            <a:r>
              <a:rPr lang="en-US" dirty="0" smtClean="0"/>
              <a:t>These are in different files.</a:t>
            </a:r>
            <a:endParaRPr lang="en-US" dirty="0" smtClean="0"/>
          </a:p>
          <a:p>
            <a:r>
              <a:rPr lang="en-US" dirty="0" smtClean="0"/>
              <a:t>Otherwise, you can, if you want, copy the files from the desktop to your USB stick</a:t>
            </a:r>
          </a:p>
          <a:p>
            <a:pPr lvl="1"/>
            <a:r>
              <a:rPr lang="en-US" dirty="0" smtClean="0"/>
              <a:t>Unplug one of the mice to get a free USB connector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45</a:t>
            </a:fld>
            <a:endParaRPr lang="nl-NL"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Overview of next parts</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46</a:t>
            </a:fld>
            <a:endParaRPr lang="nl-NL"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A</a:t>
            </a:r>
            <a:br>
              <a:rPr lang="en-US" dirty="0" smtClean="0"/>
            </a:br>
            <a:r>
              <a:rPr lang="en-US" dirty="0" smtClean="0"/>
              <a:t>When using Scratch 1.4</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47</a:t>
            </a:fld>
            <a:endParaRPr lang="nl-NL"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a:t>
            </a:r>
          </a:p>
          <a:p>
            <a:pPr algn="ctr"/>
            <a:r>
              <a:rPr lang="en-US" dirty="0" smtClean="0">
                <a:solidFill>
                  <a:schemeClr val="tx1"/>
                </a:solidFill>
              </a:rPr>
              <a:t>2B or 3B</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48</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smtClean="0"/>
              <a:t>Remote Sensor Protocol Over socket 42001</a:t>
            </a:r>
          </a:p>
          <a:p>
            <a:r>
              <a:rPr lang="en-US" sz="1100" dirty="0" smtClean="0"/>
              <a:t>Global variables </a:t>
            </a:r>
          </a:p>
          <a:p>
            <a:r>
              <a:rPr lang="en-US" sz="1100" dirty="0" smtClean="0"/>
              <a:t>Broadcasts</a:t>
            </a:r>
            <a:endParaRPr lang="nl-NL" sz="1100" dirty="0"/>
          </a:p>
        </p:txBody>
      </p: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NASHANSELMA2\weekendschool\screenshots\piandmore20170621Jun061498068919.jpg"/>
          <p:cNvPicPr>
            <a:picLocks noChangeAspect="1" noChangeArrowheads="1"/>
          </p:cNvPicPr>
          <p:nvPr/>
        </p:nvPicPr>
        <p:blipFill>
          <a:blip r:embed="rId3" cstate="print"/>
          <a:srcRect/>
          <a:stretch>
            <a:fillRect/>
          </a:stretch>
        </p:blipFill>
        <p:spPr bwMode="auto">
          <a:xfrm>
            <a:off x="6084168" y="1851670"/>
            <a:ext cx="2280253" cy="1368152"/>
          </a:xfrm>
          <a:prstGeom prst="rect">
            <a:avLst/>
          </a:prstGeom>
          <a:noFill/>
        </p:spPr>
      </p:pic>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77500" lnSpcReduction="20000"/>
          </a:bodyPr>
          <a:lstStyle/>
          <a:p>
            <a:r>
              <a:rPr lang="en-US" dirty="0" smtClean="0"/>
              <a:t>Start Scratch           </a:t>
            </a:r>
            <a:r>
              <a:rPr lang="en-US" dirty="0" smtClean="0">
                <a:sym typeface="Wingdings" pitchFamily="2" charset="2"/>
              </a:rPr>
              <a:t> </a:t>
            </a:r>
            <a:r>
              <a:rPr lang="en-US" dirty="0" smtClean="0"/>
              <a:t>Programming </a:t>
            </a:r>
            <a:r>
              <a:rPr lang="en-US" dirty="0" smtClean="0">
                <a:sym typeface="Wingdings" pitchFamily="2" charset="2"/>
              </a:rPr>
              <a:t> Scratch</a:t>
            </a:r>
            <a:endParaRPr lang="en-US" dirty="0" smtClean="0"/>
          </a:p>
          <a:p>
            <a:r>
              <a:rPr lang="en-US" dirty="0" smtClean="0"/>
              <a:t>Enable remote connections (right click on </a:t>
            </a:r>
            <a:r>
              <a:rPr lang="en-US" i="1" dirty="0" smtClean="0"/>
              <a:t>sensor value</a:t>
            </a:r>
            <a:r>
              <a:rPr lang="en-US" dirty="0" smtClean="0"/>
              <a:t>)</a:t>
            </a:r>
          </a:p>
          <a:p>
            <a:r>
              <a:rPr lang="en-US" dirty="0" smtClean="0"/>
              <a:t>Create the variable </a:t>
            </a:r>
            <a:r>
              <a:rPr lang="en-US" i="1" dirty="0" smtClean="0"/>
              <a:t>Big Red LED</a:t>
            </a:r>
            <a:r>
              <a:rPr lang="en-US" dirty="0" smtClean="0"/>
              <a:t>, available to all sprites</a:t>
            </a:r>
          </a:p>
          <a:p>
            <a:r>
              <a:rPr lang="en-US" dirty="0" smtClean="0"/>
              <a:t>Make the variable visible (tick the box in front)</a:t>
            </a:r>
          </a:p>
          <a:p>
            <a:r>
              <a:rPr lang="en-US" dirty="0" smtClean="0"/>
              <a:t>Make the </a:t>
            </a:r>
            <a:r>
              <a:rPr lang="en-US" i="1" dirty="0" smtClean="0"/>
              <a:t>Button</a:t>
            </a:r>
            <a:r>
              <a:rPr lang="en-US" dirty="0" smtClean="0"/>
              <a:t> sensor visible</a:t>
            </a:r>
          </a:p>
          <a:p>
            <a:r>
              <a:rPr lang="en-US" dirty="0" smtClean="0"/>
              <a:t>Save the file in the </a:t>
            </a:r>
            <a:r>
              <a:rPr lang="en-US" i="1" dirty="0" err="1" smtClean="0"/>
              <a:t>PiAndMore</a:t>
            </a:r>
            <a:r>
              <a:rPr lang="en-US" dirty="0" smtClean="0"/>
              <a:t> folder on the desktop</a:t>
            </a:r>
          </a:p>
          <a:p>
            <a:pPr lvl="1"/>
            <a:r>
              <a:rPr lang="en-US" dirty="0" smtClean="0"/>
              <a:t>Name does not matter, e.g. </a:t>
            </a:r>
            <a:r>
              <a:rPr lang="en-US" i="1" dirty="0" smtClean="0"/>
              <a:t>PiAndMore.sb</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49</a:t>
            </a:fld>
            <a:endParaRPr lang="nl-NL" dirty="0"/>
          </a:p>
        </p:txBody>
      </p:sp>
      <p:pic>
        <p:nvPicPr>
          <p:cNvPr id="4099" name="Picture 3" descr="\\NASHANSELMA2\weekendschool\screenshots\piandmore20170621Jun061498069482.jpg"/>
          <p:cNvPicPr>
            <a:picLocks noChangeAspect="1" noChangeArrowheads="1"/>
          </p:cNvPicPr>
          <p:nvPr/>
        </p:nvPicPr>
        <p:blipFill>
          <a:blip r:embed="rId4" cstate="print"/>
          <a:srcRect/>
          <a:stretch>
            <a:fillRect/>
          </a:stretch>
        </p:blipFill>
        <p:spPr bwMode="auto">
          <a:xfrm>
            <a:off x="5148064" y="987574"/>
            <a:ext cx="3219450" cy="762000"/>
          </a:xfrm>
          <a:prstGeom prst="rect">
            <a:avLst/>
          </a:prstGeom>
          <a:noFill/>
        </p:spPr>
      </p:pic>
      <p:pic>
        <p:nvPicPr>
          <p:cNvPr id="4100" name="Picture 4" descr="\\NASHANSELMA2\weekendschool\screenshots\piandmore20170621Jun061498068974.jpg"/>
          <p:cNvPicPr>
            <a:picLocks noChangeAspect="1" noChangeArrowheads="1"/>
          </p:cNvPicPr>
          <p:nvPr/>
        </p:nvPicPr>
        <p:blipFill>
          <a:blip r:embed="rId5" cstate="print"/>
          <a:srcRect t="-200"/>
          <a:stretch>
            <a:fillRect/>
          </a:stretch>
        </p:blipFill>
        <p:spPr bwMode="auto">
          <a:xfrm>
            <a:off x="7236296" y="3435846"/>
            <a:ext cx="1085850" cy="286321"/>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6"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4644008" y="1563638"/>
            <a:ext cx="136815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a:off x="2843808" y="2499742"/>
            <a:ext cx="352839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a:endCxn id="4100" idx="1"/>
          </p:cNvCxnSpPr>
          <p:nvPr/>
        </p:nvCxnSpPr>
        <p:spPr>
          <a:xfrm>
            <a:off x="3491880" y="2931790"/>
            <a:ext cx="3744416" cy="6472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3851920" y="3291830"/>
            <a:ext cx="2736304" cy="9001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7" cstate="print"/>
          <a:srcRect/>
          <a:stretch>
            <a:fillRect/>
          </a:stretch>
        </p:blipFill>
        <p:spPr bwMode="auto">
          <a:xfrm>
            <a:off x="2123728" y="987574"/>
            <a:ext cx="452140" cy="395623"/>
          </a:xfrm>
          <a:prstGeom prst="rect">
            <a:avLst/>
          </a:prstGeom>
          <a:noFill/>
        </p:spPr>
      </p:pic>
      <p:cxnSp>
        <p:nvCxnSpPr>
          <p:cNvPr id="25" name="Rechte verbindingslijn met pijl 24"/>
          <p:cNvCxnSpPr/>
          <p:nvPr/>
        </p:nvCxnSpPr>
        <p:spPr>
          <a:xfrm>
            <a:off x="3923928" y="2283718"/>
            <a:ext cx="244827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Objectives</a:t>
            </a:r>
            <a:endParaRPr lang="nl-NL" dirty="0"/>
          </a:p>
        </p:txBody>
      </p:sp>
      <p:sp>
        <p:nvSpPr>
          <p:cNvPr id="3" name="Tijdelijke aanduiding voor inhoud 2"/>
          <p:cNvSpPr>
            <a:spLocks noGrp="1"/>
          </p:cNvSpPr>
          <p:nvPr>
            <p:ph idx="1"/>
          </p:nvPr>
        </p:nvSpPr>
        <p:spPr>
          <a:xfrm>
            <a:off x="457200" y="987574"/>
            <a:ext cx="8229600" cy="3607049"/>
          </a:xfrm>
        </p:spPr>
        <p:txBody>
          <a:bodyPr>
            <a:normAutofit fontScale="77500" lnSpcReduction="20000"/>
          </a:bodyPr>
          <a:lstStyle/>
          <a:p>
            <a:r>
              <a:rPr lang="en-US" dirty="0" smtClean="0"/>
              <a:t>At the end of today you should be able to do a few of these items:</a:t>
            </a:r>
          </a:p>
          <a:p>
            <a:pPr lvl="1"/>
            <a:r>
              <a:rPr lang="en-US" dirty="0" smtClean="0"/>
              <a:t>Reproduce the setup at home (provided you have the hardware </a:t>
            </a:r>
            <a:r>
              <a:rPr lang="en-US" dirty="0" smtClean="0">
                <a:sym typeface="Wingdings" pitchFamily="2" charset="2"/>
              </a:rPr>
              <a:t> )</a:t>
            </a:r>
          </a:p>
          <a:p>
            <a:pPr lvl="1"/>
            <a:r>
              <a:rPr lang="en-US" dirty="0" smtClean="0">
                <a:sym typeface="Wingdings" pitchFamily="2" charset="2"/>
              </a:rPr>
              <a:t>Understand</a:t>
            </a:r>
          </a:p>
          <a:p>
            <a:pPr lvl="2"/>
            <a:r>
              <a:rPr lang="en-US" dirty="0" smtClean="0">
                <a:sym typeface="Wingdings" pitchFamily="2" charset="2"/>
              </a:rPr>
              <a:t>Digital output (e.g. lighting a LED)</a:t>
            </a:r>
          </a:p>
          <a:p>
            <a:pPr lvl="2"/>
            <a:r>
              <a:rPr lang="en-US" dirty="0" smtClean="0"/>
              <a:t>Digital input (e.g. sensing a button)</a:t>
            </a:r>
          </a:p>
          <a:p>
            <a:pPr lvl="2"/>
            <a:r>
              <a:rPr lang="en-US" dirty="0" smtClean="0"/>
              <a:t>Analog input (e.g. from a potentiometer)</a:t>
            </a:r>
          </a:p>
          <a:p>
            <a:pPr lvl="2"/>
            <a:r>
              <a:rPr lang="en-US" dirty="0" smtClean="0"/>
              <a:t>Pulse Width Modulation (PWM) </a:t>
            </a:r>
          </a:p>
          <a:p>
            <a:pPr lvl="3"/>
            <a:r>
              <a:rPr lang="en-US" dirty="0" smtClean="0"/>
              <a:t>For dimming LEDs</a:t>
            </a:r>
          </a:p>
          <a:p>
            <a:pPr lvl="3"/>
            <a:r>
              <a:rPr lang="en-US" dirty="0" smtClean="0"/>
              <a:t>For controlling servos</a:t>
            </a:r>
          </a:p>
          <a:p>
            <a:pPr lvl="3"/>
            <a:r>
              <a:rPr lang="en-US" dirty="0" smtClean="0"/>
              <a:t>For sounding a buzzer</a:t>
            </a:r>
          </a:p>
          <a:p>
            <a:pPr lvl="1"/>
            <a:r>
              <a:rPr lang="en-US" dirty="0" smtClean="0"/>
              <a:t>Understand what all the resistors are for</a:t>
            </a:r>
          </a:p>
          <a:p>
            <a:pPr lvl="1"/>
            <a:r>
              <a:rPr lang="en-US" dirty="0" smtClean="0"/>
              <a:t>Be able to configure and run </a:t>
            </a:r>
            <a:r>
              <a:rPr lang="en-US" dirty="0" err="1" smtClean="0"/>
              <a:t>scratchClient</a:t>
            </a:r>
            <a:endParaRPr lang="en-US" dirty="0" smtClean="0"/>
          </a:p>
          <a:p>
            <a:pPr lvl="1"/>
            <a:r>
              <a:rPr lang="en-US" dirty="0" smtClean="0"/>
              <a:t>Program Scratch to control the physical input and output</a:t>
            </a:r>
          </a:p>
          <a:p>
            <a:pPr lvl="1"/>
            <a:r>
              <a:rPr lang="en-US" dirty="0" smtClean="0"/>
              <a:t>Monitoring the inputs and outputs</a:t>
            </a:r>
          </a:p>
          <a:p>
            <a:r>
              <a:rPr lang="en-US" b="1" dirty="0" smtClean="0"/>
              <a:t>Have fun!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a:t>
            </a:fld>
            <a:endParaRPr lang="nl-NL"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Part 6: Adding the Big Green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50</a:t>
            </a:fld>
            <a:endParaRPr lang="nl-NL"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Changing the wiring on the board</a:t>
            </a:r>
            <a:endParaRPr lang="nl-NL" dirty="0"/>
          </a:p>
        </p:txBody>
      </p:sp>
      <p:sp>
        <p:nvSpPr>
          <p:cNvPr id="3" name="Tijdelijke aanduiding voor inhoud 2"/>
          <p:cNvSpPr>
            <a:spLocks noGrp="1"/>
          </p:cNvSpPr>
          <p:nvPr>
            <p:ph idx="1"/>
          </p:nvPr>
        </p:nvSpPr>
        <p:spPr/>
        <p:txBody>
          <a:bodyPr/>
          <a:lstStyle/>
          <a:p>
            <a:r>
              <a:rPr lang="en-US" dirty="0" smtClean="0"/>
              <a:t>When changing the wiring on the board</a:t>
            </a:r>
          </a:p>
          <a:p>
            <a:pPr lvl="1"/>
            <a:r>
              <a:rPr lang="en-US" dirty="0" smtClean="0"/>
              <a:t>First pull the USB cable out</a:t>
            </a:r>
          </a:p>
          <a:p>
            <a:pPr lvl="1"/>
            <a:r>
              <a:rPr lang="en-US" dirty="0" smtClean="0"/>
              <a:t>Switch off the 9V supply</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smtClean="0"/>
              <a:t>Adding the green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52</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and reconnect</a:t>
            </a:r>
            <a:endParaRPr lang="nl-NL" dirty="0"/>
          </a:p>
        </p:txBody>
      </p:sp>
      <p:sp>
        <p:nvSpPr>
          <p:cNvPr id="3" name="Tijdelijke aanduiding voor inhoud 2"/>
          <p:cNvSpPr>
            <a:spLocks noGrp="1"/>
          </p:cNvSpPr>
          <p:nvPr>
            <p:ph idx="1"/>
          </p:nvPr>
        </p:nvSpPr>
        <p:spPr/>
        <p:txBody>
          <a:bodyPr/>
          <a:lstStyle/>
          <a:p>
            <a:r>
              <a:rPr lang="en-US" dirty="0" smtClean="0"/>
              <a:t>Check the correct wiring</a:t>
            </a:r>
          </a:p>
          <a:p>
            <a:r>
              <a:rPr lang="en-US" dirty="0" smtClean="0"/>
              <a:t>Switch on the 9V power</a:t>
            </a:r>
          </a:p>
          <a:p>
            <a:r>
              <a:rPr lang="en-US" dirty="0" smtClean="0"/>
              <a:t>Connect the USB cable again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53</a:t>
            </a:fld>
            <a:endParaRPr lang="nl-NL"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Update the </a:t>
            </a:r>
            <a:r>
              <a:rPr lang="en-US" dirty="0" err="1" smtClean="0"/>
              <a:t>config</a:t>
            </a:r>
            <a:r>
              <a:rPr lang="en-US" dirty="0" smtClean="0"/>
              <a:t> file and restart </a:t>
            </a:r>
            <a:r>
              <a:rPr lang="en-US" dirty="0" err="1" smtClean="0"/>
              <a:t>scratchClient</a:t>
            </a:r>
            <a:endParaRPr lang="nl-NL" dirty="0"/>
          </a:p>
        </p:txBody>
      </p:sp>
      <p:sp>
        <p:nvSpPr>
          <p:cNvPr id="3" name="Tijdelijke aanduiding voor inhoud 2"/>
          <p:cNvSpPr>
            <a:spLocks noGrp="1"/>
          </p:cNvSpPr>
          <p:nvPr>
            <p:ph idx="1"/>
          </p:nvPr>
        </p:nvSpPr>
        <p:spPr>
          <a:xfrm>
            <a:off x="457200" y="1419621"/>
            <a:ext cx="8229600" cy="3175001"/>
          </a:xfrm>
        </p:spPr>
        <p:txBody>
          <a:bodyPr/>
          <a:lstStyle/>
          <a:p>
            <a:r>
              <a:rPr lang="en-US" dirty="0" smtClean="0"/>
              <a:t>Stop </a:t>
            </a:r>
            <a:r>
              <a:rPr lang="en-US" dirty="0" err="1" smtClean="0"/>
              <a:t>scratchClient</a:t>
            </a:r>
            <a:r>
              <a:rPr lang="en-US" dirty="0" smtClean="0"/>
              <a:t> (close the window)</a:t>
            </a:r>
          </a:p>
          <a:p>
            <a:r>
              <a:rPr lang="en-US" dirty="0" smtClean="0"/>
              <a:t>Use the </a:t>
            </a:r>
            <a:r>
              <a:rPr lang="en-US" dirty="0" err="1" smtClean="0"/>
              <a:t>config</a:t>
            </a:r>
            <a:r>
              <a:rPr lang="en-US" dirty="0" smtClean="0"/>
              <a:t> tool (which should still be open)</a:t>
            </a:r>
          </a:p>
          <a:p>
            <a:r>
              <a:rPr lang="en-US" dirty="0" smtClean="0"/>
              <a:t>Define an output (direction: out, function: output) on pin 2 and call it </a:t>
            </a:r>
            <a:r>
              <a:rPr lang="en-US" i="1" dirty="0" smtClean="0"/>
              <a:t>Big Green LED</a:t>
            </a:r>
          </a:p>
          <a:p>
            <a:r>
              <a:rPr lang="en-US" dirty="0" smtClean="0"/>
              <a:t>Save the </a:t>
            </a:r>
            <a:r>
              <a:rPr lang="en-US" dirty="0" err="1" smtClean="0"/>
              <a:t>config</a:t>
            </a:r>
            <a:r>
              <a:rPr lang="en-US" dirty="0" smtClean="0"/>
              <a:t> file (and leave the tool open)</a:t>
            </a:r>
          </a:p>
          <a:p>
            <a:r>
              <a:rPr lang="en-US" dirty="0" smtClean="0"/>
              <a:t>Restart </a:t>
            </a:r>
            <a:r>
              <a:rPr lang="en-US" dirty="0" err="1" smtClean="0"/>
              <a:t>scratchClient</a:t>
            </a:r>
            <a:r>
              <a:rPr lang="en-US" dirty="0" smtClean="0"/>
              <a:t> using the script that you created before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54</a:t>
            </a:fld>
            <a:endParaRPr lang="nl-NL"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lnSpcReduction="20000"/>
          </a:bodyPr>
          <a:lstStyle/>
          <a:p>
            <a:r>
              <a:rPr lang="en-US" dirty="0" smtClean="0"/>
              <a:t>Define the variable </a:t>
            </a:r>
            <a:r>
              <a:rPr lang="en-US" i="1" dirty="0" smtClean="0"/>
              <a:t>Big Green LED</a:t>
            </a:r>
          </a:p>
          <a:p>
            <a:r>
              <a:rPr lang="en-US" dirty="0" smtClean="0"/>
              <a:t>Create a sprite for the green LED</a:t>
            </a:r>
          </a:p>
          <a:p>
            <a:r>
              <a:rPr lang="en-US" dirty="0" smtClean="0"/>
              <a:t>Create in that sprite a program that implements a toggle switch: </a:t>
            </a:r>
          </a:p>
          <a:p>
            <a:pPr lvl="1"/>
            <a:r>
              <a:rPr lang="en-US" dirty="0" smtClean="0"/>
              <a:t>Press once: LED goes on</a:t>
            </a:r>
          </a:p>
          <a:p>
            <a:pPr lvl="1"/>
            <a:r>
              <a:rPr lang="en-US" dirty="0" smtClean="0"/>
              <a:t>Press once more: LED goes off</a:t>
            </a:r>
          </a:p>
          <a:p>
            <a:r>
              <a:rPr lang="en-US" dirty="0" smtClean="0"/>
              <a:t>You need these program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55</a:t>
            </a:fld>
            <a:endParaRPr lang="nl-NL" dirty="0"/>
          </a:p>
        </p:txBody>
      </p:sp>
      <p:pic>
        <p:nvPicPr>
          <p:cNvPr id="6146" name="Picture 2" descr="\\NASHANSELMA2\weekendschool\screenshots\piandmore20170621Jun061498071119.jpg"/>
          <p:cNvPicPr>
            <a:picLocks noChangeAspect="1" noChangeArrowheads="1"/>
          </p:cNvPicPr>
          <p:nvPr/>
        </p:nvPicPr>
        <p:blipFill>
          <a:blip r:embed="rId3" cstate="print"/>
          <a:srcRect/>
          <a:stretch>
            <a:fillRect/>
          </a:stretch>
        </p:blipFill>
        <p:spPr bwMode="auto">
          <a:xfrm>
            <a:off x="4716016" y="1059582"/>
            <a:ext cx="3819525" cy="3028951"/>
          </a:xfrm>
          <a:prstGeom prst="rect">
            <a:avLst/>
          </a:prstGeom>
          <a:noFill/>
        </p:spPr>
      </p:pic>
      <p:cxnSp>
        <p:nvCxnSpPr>
          <p:cNvPr id="6" name="Rechte verbindingslijn met pijl 5"/>
          <p:cNvCxnSpPr/>
          <p:nvPr/>
        </p:nvCxnSpPr>
        <p:spPr>
          <a:xfrm flipV="1">
            <a:off x="3275856" y="4083918"/>
            <a:ext cx="1440160"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7: Adding analog input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56</a:t>
            </a:fld>
            <a:endParaRPr lang="nl-NL"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The electronics of a potentiometer</a:t>
            </a:r>
            <a:endParaRPr lang="nl-NL" dirty="0"/>
          </a:p>
        </p:txBody>
      </p:sp>
      <p:sp>
        <p:nvSpPr>
          <p:cNvPr id="3" name="Tijdelijke aanduiding voor inhoud 2"/>
          <p:cNvSpPr>
            <a:spLocks noGrp="1"/>
          </p:cNvSpPr>
          <p:nvPr>
            <p:ph idx="1"/>
          </p:nvPr>
        </p:nvSpPr>
        <p:spPr>
          <a:xfrm>
            <a:off x="457200" y="987574"/>
            <a:ext cx="8229600" cy="3607049"/>
          </a:xfrm>
        </p:spPr>
        <p:txBody>
          <a:bodyPr>
            <a:normAutofit/>
          </a:bodyPr>
          <a:lstStyle/>
          <a:p>
            <a:r>
              <a:rPr lang="en-US" sz="2000" dirty="0" smtClean="0"/>
              <a:t>The </a:t>
            </a:r>
            <a:r>
              <a:rPr lang="en-US" sz="2000" dirty="0" err="1" smtClean="0"/>
              <a:t>potmeter</a:t>
            </a:r>
            <a:r>
              <a:rPr lang="en-US" sz="2000" dirty="0" smtClean="0"/>
              <a:t> is a resistor that will be connected between 5 V and 0 V.</a:t>
            </a:r>
          </a:p>
          <a:p>
            <a:r>
              <a:rPr lang="en-US" sz="2000" dirty="0" smtClean="0"/>
              <a:t>Over the length of the resistor the voltage drops linearly.</a:t>
            </a:r>
          </a:p>
          <a:p>
            <a:pPr lvl="1"/>
            <a:r>
              <a:rPr lang="en-US" sz="1400" dirty="0" smtClean="0"/>
              <a:t>E.g. in the middle it would be 2.5 Volt</a:t>
            </a:r>
          </a:p>
          <a:p>
            <a:pPr lvl="1"/>
            <a:r>
              <a:rPr lang="en-US" sz="1400" dirty="0" smtClean="0"/>
              <a:t>So this is an analog signal. The value can be changed between 5 V and 0 V.</a:t>
            </a:r>
          </a:p>
          <a:p>
            <a:r>
              <a:rPr lang="en-US" sz="1800" dirty="0" smtClean="0"/>
              <a:t>There is a 1 </a:t>
            </a:r>
            <a:r>
              <a:rPr lang="en-US" sz="1800" dirty="0" err="1" smtClean="0"/>
              <a:t>kOhm</a:t>
            </a:r>
            <a:r>
              <a:rPr lang="en-US" sz="1800" dirty="0" smtClean="0"/>
              <a:t> resistor in series for the reasons discussed earlier</a:t>
            </a:r>
          </a:p>
        </p:txBody>
      </p:sp>
      <p:sp>
        <p:nvSpPr>
          <p:cNvPr id="4" name="Rechthoek 3"/>
          <p:cNvSpPr/>
          <p:nvPr/>
        </p:nvSpPr>
        <p:spPr>
          <a:xfrm>
            <a:off x="1403648" y="2931790"/>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smtClean="0"/>
          </a:p>
          <a:p>
            <a:pPr algn="ctr"/>
            <a:endParaRPr lang="en-US" dirty="0" smtClean="0"/>
          </a:p>
          <a:p>
            <a:pPr algn="ctr"/>
            <a:r>
              <a:rPr lang="en-US" dirty="0" err="1" smtClean="0"/>
              <a:t>Arduino</a:t>
            </a:r>
            <a:endParaRPr lang="nl-NL" dirty="0"/>
          </a:p>
        </p:txBody>
      </p:sp>
      <p:sp>
        <p:nvSpPr>
          <p:cNvPr id="5" name="Rechthoek 4"/>
          <p:cNvSpPr/>
          <p:nvPr/>
        </p:nvSpPr>
        <p:spPr>
          <a:xfrm rot="5400000">
            <a:off x="4211960" y="3723878"/>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3131840" y="357986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94801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2715766"/>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2571750"/>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774168"/>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6" idx="3"/>
            <a:endCxn id="5" idx="2"/>
          </p:cNvCxnSpPr>
          <p:nvPr/>
        </p:nvCxnSpPr>
        <p:spPr>
          <a:xfrm>
            <a:off x="3563888" y="3651870"/>
            <a:ext cx="792088" cy="1440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4427984" y="2715766"/>
            <a:ext cx="0" cy="864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4427984" y="4011910"/>
            <a:ext cx="0" cy="936104"/>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843808" y="3147814"/>
            <a:ext cx="1440160" cy="369332"/>
          </a:xfrm>
          <a:prstGeom prst="rect">
            <a:avLst/>
          </a:prstGeom>
          <a:noFill/>
        </p:spPr>
        <p:txBody>
          <a:bodyPr wrap="square" rtlCol="0">
            <a:spAutoFit/>
          </a:bodyPr>
          <a:lstStyle/>
          <a:p>
            <a:r>
              <a:rPr lang="en-US" dirty="0" smtClean="0"/>
              <a:t>1 </a:t>
            </a:r>
            <a:r>
              <a:rPr lang="en-US" dirty="0" err="1" smtClean="0"/>
              <a:t>kOhm</a:t>
            </a:r>
            <a:endParaRPr lang="nl-NL" dirty="0"/>
          </a:p>
        </p:txBody>
      </p:sp>
      <p:sp>
        <p:nvSpPr>
          <p:cNvPr id="29" name="Tekstvak 28"/>
          <p:cNvSpPr txBox="1"/>
          <p:nvPr/>
        </p:nvSpPr>
        <p:spPr>
          <a:xfrm>
            <a:off x="4499992" y="3579862"/>
            <a:ext cx="1440160" cy="369332"/>
          </a:xfrm>
          <a:prstGeom prst="rect">
            <a:avLst/>
          </a:prstGeom>
          <a:noFill/>
        </p:spPr>
        <p:txBody>
          <a:bodyPr wrap="square" rtlCol="0">
            <a:spAutoFit/>
          </a:bodyPr>
          <a:lstStyle/>
          <a:p>
            <a:r>
              <a:rPr lang="en-US" dirty="0" smtClean="0"/>
              <a:t>10 </a:t>
            </a:r>
            <a:r>
              <a:rPr lang="en-US" dirty="0" err="1" smtClean="0"/>
              <a:t>kOhm</a:t>
            </a:r>
            <a:endParaRPr lang="nl-NL" dirty="0"/>
          </a:p>
        </p:txBody>
      </p:sp>
      <p:cxnSp>
        <p:nvCxnSpPr>
          <p:cNvPr id="31" name="Rechte verbindingslijn 30"/>
          <p:cNvCxnSpPr>
            <a:stCxn id="6" idx="1"/>
            <a:endCxn id="32" idx="3"/>
          </p:cNvCxnSpPr>
          <p:nvPr/>
        </p:nvCxnSpPr>
        <p:spPr>
          <a:xfrm flipH="1" flipV="1">
            <a:off x="2123728" y="3649088"/>
            <a:ext cx="1008112" cy="2782"/>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3464422"/>
            <a:ext cx="548506" cy="369332"/>
          </a:xfrm>
          <a:prstGeom prst="rect">
            <a:avLst/>
          </a:prstGeom>
          <a:solidFill>
            <a:srgbClr val="FFFF00"/>
          </a:solidFill>
          <a:ln w="19050">
            <a:solidFill>
              <a:schemeClr val="tx1"/>
            </a:solidFill>
          </a:ln>
        </p:spPr>
        <p:txBody>
          <a:bodyPr wrap="square" rtlCol="0">
            <a:spAutoFit/>
          </a:bodyPr>
          <a:lstStyle/>
          <a:p>
            <a:r>
              <a:rPr lang="en-US" sz="900" dirty="0" smtClean="0"/>
              <a:t>Analog input</a:t>
            </a:r>
            <a:endParaRPr lang="nl-NL" sz="900" dirty="0"/>
          </a:p>
        </p:txBody>
      </p:sp>
      <p:sp>
        <p:nvSpPr>
          <p:cNvPr id="38" name="Tekstvak 37"/>
          <p:cNvSpPr txBox="1"/>
          <p:nvPr/>
        </p:nvSpPr>
        <p:spPr>
          <a:xfrm>
            <a:off x="6444208" y="2715766"/>
            <a:ext cx="2376264" cy="1938992"/>
          </a:xfrm>
          <a:prstGeom prst="rect">
            <a:avLst/>
          </a:prstGeom>
          <a:noFill/>
        </p:spPr>
        <p:txBody>
          <a:bodyPr wrap="square" rtlCol="0">
            <a:spAutoFit/>
          </a:bodyPr>
          <a:lstStyle/>
          <a:p>
            <a:r>
              <a:rPr lang="en-US" sz="1200" dirty="0" smtClean="0"/>
              <a:t>Consider what would happen if the 1 </a:t>
            </a:r>
            <a:r>
              <a:rPr lang="en-US" sz="1200" dirty="0" err="1" smtClean="0"/>
              <a:t>kOhm</a:t>
            </a:r>
            <a:r>
              <a:rPr lang="en-US" sz="1200" dirty="0" smtClean="0"/>
              <a:t> resistor were not there and the port would be used as output and </a:t>
            </a:r>
            <a:r>
              <a:rPr lang="en-US" sz="1200" dirty="0" err="1" smtClean="0"/>
              <a:t>potmeter</a:t>
            </a:r>
            <a:r>
              <a:rPr lang="en-US" sz="1200" dirty="0" smtClean="0"/>
              <a:t> positioned  close to the 0 Volt side.</a:t>
            </a:r>
          </a:p>
          <a:p>
            <a:endParaRPr lang="en-US" sz="1200" dirty="0" smtClean="0"/>
          </a:p>
          <a:p>
            <a:r>
              <a:rPr lang="en-US" sz="1200" dirty="0" smtClean="0"/>
              <a:t>Then the </a:t>
            </a:r>
            <a:r>
              <a:rPr lang="en-US" sz="1200" dirty="0" err="1" smtClean="0"/>
              <a:t>Arduino</a:t>
            </a:r>
            <a:r>
              <a:rPr lang="en-US" sz="1200" dirty="0" smtClean="0"/>
              <a:t> would output 5 Volt, and the </a:t>
            </a:r>
            <a:r>
              <a:rPr lang="en-US" sz="1200" dirty="0" err="1" smtClean="0"/>
              <a:t>potmeter</a:t>
            </a:r>
            <a:r>
              <a:rPr lang="en-US" sz="1200" dirty="0" smtClean="0"/>
              <a:t> is directly leading it to the 0 Volt line </a:t>
            </a:r>
            <a:r>
              <a:rPr lang="en-US" sz="1200" dirty="0" smtClean="0">
                <a:sym typeface="Wingdings" pitchFamily="2" charset="2"/>
              </a:rPr>
              <a:t> short circuit!</a:t>
            </a:r>
            <a:endParaRPr lang="nl-NL" sz="1200"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57</a:t>
            </a:fld>
            <a:endParaRPr lang="nl-NL" dirty="0"/>
          </a:p>
        </p:txBody>
      </p:sp>
      <p:cxnSp>
        <p:nvCxnSpPr>
          <p:cNvPr id="42" name="Gebogen verbindingslijn 41"/>
          <p:cNvCxnSpPr>
            <a:endCxn id="38" idx="0"/>
          </p:cNvCxnSpPr>
          <p:nvPr/>
        </p:nvCxnSpPr>
        <p:spPr>
          <a:xfrm>
            <a:off x="7092280" y="2427734"/>
            <a:ext cx="540060" cy="288032"/>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6" name="Rechte verbindingslijn 45"/>
          <p:cNvCxnSpPr/>
          <p:nvPr/>
        </p:nvCxnSpPr>
        <p:spPr>
          <a:xfrm flipV="1">
            <a:off x="2339752" y="2715766"/>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Rechte verbindingslijn 47"/>
          <p:cNvCxnSpPr/>
          <p:nvPr/>
        </p:nvCxnSpPr>
        <p:spPr>
          <a:xfrm flipV="1">
            <a:off x="2339752" y="4731990"/>
            <a:ext cx="0" cy="216024"/>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kstvak 22"/>
          <p:cNvSpPr txBox="1"/>
          <p:nvPr/>
        </p:nvSpPr>
        <p:spPr>
          <a:xfrm>
            <a:off x="4644008" y="3075806"/>
            <a:ext cx="1550296" cy="369332"/>
          </a:xfrm>
          <a:prstGeom prst="rect">
            <a:avLst/>
          </a:prstGeom>
          <a:noFill/>
        </p:spPr>
        <p:txBody>
          <a:bodyPr wrap="none" rtlCol="0">
            <a:spAutoFit/>
          </a:bodyPr>
          <a:lstStyle/>
          <a:p>
            <a:r>
              <a:rPr lang="en-US" dirty="0" smtClean="0"/>
              <a:t>Potentiometer</a:t>
            </a:r>
            <a:endParaRPr lang="nl-NL" dirty="0"/>
          </a:p>
        </p:txBody>
      </p:sp>
      <p:sp>
        <p:nvSpPr>
          <p:cNvPr id="26" name="Tekstvak 25"/>
          <p:cNvSpPr txBox="1"/>
          <p:nvPr/>
        </p:nvSpPr>
        <p:spPr>
          <a:xfrm>
            <a:off x="2843808" y="3795886"/>
            <a:ext cx="927626" cy="369332"/>
          </a:xfrm>
          <a:prstGeom prst="rect">
            <a:avLst/>
          </a:prstGeom>
          <a:noFill/>
        </p:spPr>
        <p:txBody>
          <a:bodyPr wrap="none" rtlCol="0">
            <a:spAutoFit/>
          </a:bodyPr>
          <a:lstStyle/>
          <a:p>
            <a:r>
              <a:rPr lang="en-US" dirty="0" smtClean="0"/>
              <a:t>Resistor</a:t>
            </a:r>
            <a:endParaRPr lang="nl-NL" dirty="0"/>
          </a:p>
        </p:txBody>
      </p:sp>
      <p:cxnSp>
        <p:nvCxnSpPr>
          <p:cNvPr id="30" name="Rechte verbindingslijn met pijl 29"/>
          <p:cNvCxnSpPr>
            <a:stCxn id="23" idx="1"/>
          </p:cNvCxnSpPr>
          <p:nvPr/>
        </p:nvCxnSpPr>
        <p:spPr>
          <a:xfrm flipH="1">
            <a:off x="4499992" y="3260472"/>
            <a:ext cx="144016" cy="247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M5810video\Documents\Weekendschool\Pi And More\PiAndMore WS - 3a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Adding analog input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rot="5400000">
            <a:off x="539552" y="26437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5400000">
            <a:off x="683568" y="437195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Update the </a:t>
            </a:r>
            <a:r>
              <a:rPr lang="en-US" dirty="0" err="1" smtClean="0"/>
              <a:t>config</a:t>
            </a:r>
            <a:r>
              <a:rPr lang="en-US" dirty="0" smtClean="0"/>
              <a:t> file again</a:t>
            </a:r>
          </a:p>
          <a:p>
            <a:pPr lvl="1"/>
            <a:r>
              <a:rPr lang="en-US" dirty="0" smtClean="0"/>
              <a:t>Define </a:t>
            </a:r>
            <a:r>
              <a:rPr lang="en-US" i="1" dirty="0" err="1" smtClean="0"/>
              <a:t>Potmeter</a:t>
            </a:r>
            <a:r>
              <a:rPr lang="en-US" dirty="0" smtClean="0"/>
              <a:t> on pin A4 (direction: in, function: analog)</a:t>
            </a:r>
          </a:p>
          <a:p>
            <a:r>
              <a:rPr lang="en-US" dirty="0" smtClean="0"/>
              <a:t>Now that you are updating anyway, already define for the next steps:</a:t>
            </a:r>
          </a:p>
          <a:p>
            <a:pPr lvl="1"/>
            <a:r>
              <a:rPr lang="en-US" dirty="0" smtClean="0"/>
              <a:t>Define </a:t>
            </a:r>
            <a:r>
              <a:rPr lang="en-US" i="1" dirty="0" smtClean="0"/>
              <a:t>Servo 1 </a:t>
            </a:r>
            <a:r>
              <a:rPr lang="en-US" dirty="0" smtClean="0"/>
              <a:t>on pin 12 (direction: out, function: servo)</a:t>
            </a:r>
          </a:p>
          <a:p>
            <a:pPr lvl="1"/>
            <a:r>
              <a:rPr lang="en-US" dirty="0" smtClean="0"/>
              <a:t>Define </a:t>
            </a:r>
            <a:r>
              <a:rPr lang="en-US" i="1" dirty="0" smtClean="0"/>
              <a:t>Big Blue LED </a:t>
            </a:r>
            <a:r>
              <a:rPr lang="en-US" dirty="0" smtClean="0"/>
              <a:t>on pin 5 (direction: out, function: PWM)</a:t>
            </a:r>
          </a:p>
          <a:p>
            <a:pPr lvl="1"/>
            <a:r>
              <a:rPr lang="en-US" dirty="0" smtClean="0"/>
              <a:t>Define </a:t>
            </a:r>
            <a:r>
              <a:rPr lang="en-US" i="1" dirty="0" smtClean="0"/>
              <a:t>Buzzer</a:t>
            </a:r>
            <a:r>
              <a:rPr lang="en-US" dirty="0" smtClean="0"/>
              <a:t> on pin 11 (direction: out, function: PWM)</a:t>
            </a:r>
          </a:p>
          <a:p>
            <a:r>
              <a:rPr lang="en-US" dirty="0" smtClean="0"/>
              <a:t>Don’t forget to save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59</a:t>
            </a:fld>
            <a:endParaRPr lang="nl-N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Non-objective</a:t>
            </a:r>
            <a:endParaRPr lang="nl-NL" dirty="0"/>
          </a:p>
        </p:txBody>
      </p:sp>
      <p:sp>
        <p:nvSpPr>
          <p:cNvPr id="3" name="Tijdelijke aanduiding voor inhoud 2"/>
          <p:cNvSpPr>
            <a:spLocks noGrp="1"/>
          </p:cNvSpPr>
          <p:nvPr>
            <p:ph idx="1"/>
          </p:nvPr>
        </p:nvSpPr>
        <p:spPr/>
        <p:txBody>
          <a:bodyPr/>
          <a:lstStyle/>
          <a:p>
            <a:r>
              <a:rPr lang="en-US" dirty="0" smtClean="0"/>
              <a:t>It is </a:t>
            </a:r>
            <a:r>
              <a:rPr lang="en-US" b="1" i="1" dirty="0" smtClean="0"/>
              <a:t>not</a:t>
            </a:r>
            <a:r>
              <a:rPr lang="en-US" dirty="0" smtClean="0"/>
              <a:t> an objective to create a complete useful game or other program.</a:t>
            </a:r>
          </a:p>
          <a:p>
            <a:pPr lvl="1"/>
            <a:r>
              <a:rPr lang="en-US" dirty="0" smtClean="0"/>
              <a:t>You can do that with your own creativity at home now that you know how to control several pieces of hardware from Scratch using </a:t>
            </a:r>
            <a:r>
              <a:rPr lang="en-US" dirty="0" err="1" smtClean="0"/>
              <a:t>scratchClient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a:t>
            </a:fld>
            <a:endParaRPr lang="nl-NL"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 whether it works</a:t>
            </a:r>
            <a:endParaRPr lang="nl-NL" dirty="0"/>
          </a:p>
        </p:txBody>
      </p:sp>
      <p:sp>
        <p:nvSpPr>
          <p:cNvPr id="3" name="Tijdelijke aanduiding voor inhoud 2"/>
          <p:cNvSpPr>
            <a:spLocks noGrp="1"/>
          </p:cNvSpPr>
          <p:nvPr>
            <p:ph idx="1"/>
          </p:nvPr>
        </p:nvSpPr>
        <p:spPr/>
        <p:txBody>
          <a:bodyPr/>
          <a:lstStyle/>
          <a:p>
            <a:r>
              <a:rPr lang="en-US" dirty="0" smtClean="0"/>
              <a:t>Stop and restart </a:t>
            </a:r>
            <a:r>
              <a:rPr lang="en-US" dirty="0" err="1" smtClean="0"/>
              <a:t>scratchClient</a:t>
            </a:r>
            <a:endParaRPr lang="en-US" dirty="0" smtClean="0"/>
          </a:p>
          <a:p>
            <a:r>
              <a:rPr lang="en-US" dirty="0" smtClean="0"/>
              <a:t>Reconnect and repower the board</a:t>
            </a:r>
          </a:p>
          <a:p>
            <a:r>
              <a:rPr lang="en-US" dirty="0" smtClean="0"/>
              <a:t>Make the sensor </a:t>
            </a:r>
            <a:r>
              <a:rPr lang="en-US" i="1" dirty="0" err="1" smtClean="0"/>
              <a:t>Potmeter</a:t>
            </a:r>
            <a:r>
              <a:rPr lang="en-US" dirty="0" smtClean="0"/>
              <a:t> visible</a:t>
            </a:r>
          </a:p>
          <a:p>
            <a:r>
              <a:rPr lang="en-US" dirty="0" smtClean="0"/>
              <a:t>Turn the knob and see the values of </a:t>
            </a:r>
            <a:r>
              <a:rPr lang="en-US" i="1" dirty="0" err="1" smtClean="0"/>
              <a:t>Potmeter</a:t>
            </a:r>
            <a:r>
              <a:rPr lang="en-US" dirty="0" smtClean="0"/>
              <a:t> change</a:t>
            </a:r>
          </a:p>
          <a:p>
            <a:pPr lvl="1"/>
            <a:r>
              <a:rPr lang="en-US" dirty="0" smtClean="0"/>
              <a:t>Between about 0 and about 1024</a:t>
            </a:r>
          </a:p>
          <a:p>
            <a:r>
              <a:rPr lang="en-US" dirty="0" smtClean="0"/>
              <a:t>We will write some Scratch program to use it in the next step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60</a:t>
            </a:fld>
            <a:endParaRPr lang="nl-NL"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8: Pulse Width Modulation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61</a:t>
            </a:fld>
            <a:endParaRPr lang="nl-NL"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Where we are …</a:t>
            </a:r>
            <a:endParaRPr lang="nl-NL" dirty="0"/>
          </a:p>
        </p:txBody>
      </p:sp>
      <p:sp>
        <p:nvSpPr>
          <p:cNvPr id="3" name="Tijdelijke aanduiding voor inhoud 2"/>
          <p:cNvSpPr>
            <a:spLocks noGrp="1"/>
          </p:cNvSpPr>
          <p:nvPr>
            <p:ph idx="1"/>
          </p:nvPr>
        </p:nvSpPr>
        <p:spPr/>
        <p:txBody>
          <a:bodyPr/>
          <a:lstStyle/>
          <a:p>
            <a:r>
              <a:rPr lang="en-US" dirty="0" smtClean="0"/>
              <a:t>We have seen:</a:t>
            </a:r>
          </a:p>
          <a:p>
            <a:pPr lvl="1"/>
            <a:r>
              <a:rPr lang="en-US" dirty="0" smtClean="0"/>
              <a:t>Digital Input (the button)</a:t>
            </a:r>
          </a:p>
          <a:p>
            <a:pPr lvl="1"/>
            <a:r>
              <a:rPr lang="en-US" dirty="0" smtClean="0"/>
              <a:t>Digital Output (the LEDs)</a:t>
            </a:r>
          </a:p>
          <a:p>
            <a:pPr lvl="1"/>
            <a:r>
              <a:rPr lang="en-US" dirty="0" smtClean="0"/>
              <a:t>Analog Input (the potentiometer)</a:t>
            </a:r>
          </a:p>
          <a:p>
            <a:r>
              <a:rPr lang="en-US" dirty="0" smtClean="0"/>
              <a:t>So what would be most logical next?</a:t>
            </a:r>
          </a:p>
          <a:p>
            <a:pPr lvl="1"/>
            <a:r>
              <a:rPr lang="en-US" dirty="0" smtClean="0"/>
              <a:t>Analog Output? </a:t>
            </a:r>
            <a:r>
              <a:rPr lang="en-US" dirty="0" smtClean="0">
                <a:sym typeface="Wingdings" pitchFamily="2" charset="2"/>
              </a:rPr>
              <a:t></a:t>
            </a:r>
            <a:r>
              <a:rPr lang="en-US" dirty="0" smtClean="0"/>
              <a:t> but it does not exist!</a:t>
            </a:r>
          </a:p>
          <a:p>
            <a:pPr lvl="1"/>
            <a:r>
              <a:rPr lang="en-US" dirty="0" smtClean="0"/>
              <a:t>However there is a good alternative: Pulse Width Modulation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62</a:t>
            </a:fld>
            <a:endParaRPr lang="nl-NL"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Pulse Width Modulation (PWM)</a:t>
            </a:r>
            <a:endParaRPr lang="nl-NL" dirty="0"/>
          </a:p>
        </p:txBody>
      </p:sp>
      <p:pic>
        <p:nvPicPr>
          <p:cNvPr id="8195" name="Picture 3" descr="C:\Users\M5810video\Documents\Weekendschool\Github\Old\pwm.gif"/>
          <p:cNvPicPr>
            <a:picLocks noChangeAspect="1" noChangeArrowheads="1"/>
          </p:cNvPicPr>
          <p:nvPr/>
        </p:nvPicPr>
        <p:blipFill>
          <a:blip r:embed="rId3" cstate="print"/>
          <a:srcRect/>
          <a:stretch>
            <a:fillRect/>
          </a:stretch>
        </p:blipFill>
        <p:spPr bwMode="auto">
          <a:xfrm>
            <a:off x="611560" y="1203598"/>
            <a:ext cx="2959233" cy="3240360"/>
          </a:xfrm>
          <a:prstGeom prst="rect">
            <a:avLst/>
          </a:prstGeom>
          <a:noFill/>
        </p:spPr>
      </p:pic>
      <p:sp>
        <p:nvSpPr>
          <p:cNvPr id="4" name="Tekstvak 3"/>
          <p:cNvSpPr txBox="1"/>
          <p:nvPr/>
        </p:nvSpPr>
        <p:spPr>
          <a:xfrm>
            <a:off x="3923928" y="1635646"/>
            <a:ext cx="4536504" cy="2308324"/>
          </a:xfrm>
          <a:prstGeom prst="rect">
            <a:avLst/>
          </a:prstGeom>
          <a:noFill/>
        </p:spPr>
        <p:txBody>
          <a:bodyPr wrap="square" rtlCol="0">
            <a:spAutoFit/>
          </a:bodyPr>
          <a:lstStyle/>
          <a:p>
            <a:pPr marL="177800" indent="-177800">
              <a:buFont typeface="Arial" pitchFamily="34" charset="0"/>
              <a:buChar char="•"/>
            </a:pPr>
            <a:r>
              <a:rPr lang="en-US" dirty="0" smtClean="0"/>
              <a:t>By modulating (changing) the pulse width, the amount of energy fed to the e.g. LED is changed, and hence the intensity with which you see it lighting.</a:t>
            </a:r>
          </a:p>
          <a:p>
            <a:pPr marL="177800" indent="-177800">
              <a:buFont typeface="Arial" pitchFamily="34" charset="0"/>
              <a:buChar char="•"/>
            </a:pPr>
            <a:r>
              <a:rPr lang="en-US" dirty="0" smtClean="0"/>
              <a:t>Note that in practice the LED is blinking some 800 blinks / second. </a:t>
            </a:r>
          </a:p>
          <a:p>
            <a:pPr marL="177800" indent="-177800">
              <a:buFont typeface="Arial" pitchFamily="34" charset="0"/>
              <a:buChar char="•"/>
            </a:pPr>
            <a:r>
              <a:rPr lang="en-US" dirty="0" smtClean="0"/>
              <a:t>However, no human eye can see more than 100 blinks / second.</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63</a:t>
            </a:fld>
            <a:endParaRPr lang="nl-NL"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Dimming a LED with PWM</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64</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5" name="PIJL-OMHOOG 14"/>
          <p:cNvSpPr/>
          <p:nvPr/>
        </p:nvSpPr>
        <p:spPr>
          <a:xfrm>
            <a:off x="219573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Switch the power on again and reconnect</a:t>
            </a:r>
          </a:p>
          <a:p>
            <a:r>
              <a:rPr lang="en-US" dirty="0" smtClean="0"/>
              <a:t>You will see that </a:t>
            </a:r>
            <a:r>
              <a:rPr lang="en-US" dirty="0" err="1" smtClean="0"/>
              <a:t>scratchClient</a:t>
            </a:r>
            <a:r>
              <a:rPr lang="en-US" dirty="0" smtClean="0"/>
              <a:t> finds the board again</a:t>
            </a:r>
          </a:p>
          <a:p>
            <a:r>
              <a:rPr lang="en-US" dirty="0" smtClean="0"/>
              <a:t>You already updated the </a:t>
            </a:r>
            <a:r>
              <a:rPr lang="en-US" dirty="0" err="1" smtClean="0"/>
              <a:t>config</a:t>
            </a:r>
            <a:r>
              <a:rPr lang="en-US" dirty="0" smtClean="0"/>
              <a:t> file in the previous step, so no need to restart </a:t>
            </a:r>
            <a:r>
              <a:rPr lang="en-US" dirty="0" err="1" smtClean="0"/>
              <a:t>scratchClient</a:t>
            </a:r>
            <a:endParaRPr lang="en-US" dirty="0" smtClean="0"/>
          </a:p>
          <a:p>
            <a:r>
              <a:rPr lang="en-US" dirty="0" smtClean="0"/>
              <a:t>Define in Scratch a variable </a:t>
            </a:r>
            <a:r>
              <a:rPr lang="en-US" i="1" dirty="0" smtClean="0"/>
              <a:t>Big Blue LED</a:t>
            </a:r>
          </a:p>
          <a:p>
            <a:r>
              <a:rPr lang="en-US" dirty="0" smtClean="0"/>
              <a:t>Make the variable visible</a:t>
            </a:r>
          </a:p>
          <a:p>
            <a:r>
              <a:rPr lang="en-US" dirty="0" smtClean="0"/>
              <a:t>Give </a:t>
            </a:r>
            <a:r>
              <a:rPr lang="en-US" i="1" dirty="0" smtClean="0"/>
              <a:t>Big Blue LED </a:t>
            </a:r>
            <a:r>
              <a:rPr lang="en-US" dirty="0" smtClean="0"/>
              <a:t>values between 0 and 255</a:t>
            </a:r>
          </a:p>
          <a:p>
            <a:pPr lvl="1"/>
            <a:r>
              <a:rPr lang="en-US" dirty="0" smtClean="0"/>
              <a:t>You can use the slider on the displayed variable for values between 0 and 100</a:t>
            </a:r>
          </a:p>
          <a:p>
            <a:pPr lvl="1"/>
            <a:r>
              <a:rPr lang="en-US" dirty="0" smtClean="0"/>
              <a:t>For values above 100 we will use a program, see next slide</a:t>
            </a:r>
          </a:p>
          <a:p>
            <a:r>
              <a:rPr lang="en-US" dirty="0" smtClean="0"/>
              <a:t>Does the LED brightness change?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65</a:t>
            </a:fld>
            <a:endParaRPr lang="nl-NL"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1470"/>
            <a:ext cx="8229600" cy="1080120"/>
          </a:xfrm>
        </p:spPr>
        <p:txBody>
          <a:bodyPr>
            <a:normAutofit fontScale="90000"/>
          </a:bodyPr>
          <a:lstStyle/>
          <a:p>
            <a:r>
              <a:rPr lang="en-US" dirty="0" smtClean="0"/>
              <a:t>Connect </a:t>
            </a:r>
            <a:r>
              <a:rPr lang="en-US" dirty="0" err="1" smtClean="0"/>
              <a:t>Potmeter</a:t>
            </a:r>
            <a:r>
              <a:rPr lang="en-US" dirty="0" smtClean="0"/>
              <a:t> and Big Blue LED (via Scratch)</a:t>
            </a:r>
            <a:endParaRPr lang="nl-NL" dirty="0"/>
          </a:p>
        </p:txBody>
      </p:sp>
      <p:sp>
        <p:nvSpPr>
          <p:cNvPr id="3" name="Tijdelijke aanduiding voor inhoud 2"/>
          <p:cNvSpPr>
            <a:spLocks noGrp="1"/>
          </p:cNvSpPr>
          <p:nvPr>
            <p:ph idx="1"/>
          </p:nvPr>
        </p:nvSpPr>
        <p:spPr/>
        <p:txBody>
          <a:bodyPr>
            <a:normAutofit/>
          </a:bodyPr>
          <a:lstStyle/>
          <a:p>
            <a:r>
              <a:rPr lang="en-US" dirty="0" smtClean="0"/>
              <a:t>Make some code that takes the potentiometer reading (between 0 and 1024) and transforms it into the range 0 to 255 (so divide by 4) and set the value of </a:t>
            </a:r>
            <a:r>
              <a:rPr lang="en-US" i="1" dirty="0" smtClean="0"/>
              <a:t>Big Blue LED</a:t>
            </a:r>
            <a:r>
              <a:rPr lang="en-US" dirty="0" smtClean="0"/>
              <a:t>.</a:t>
            </a:r>
          </a:p>
          <a:p>
            <a:r>
              <a:rPr lang="en-US" dirty="0" smtClean="0"/>
              <a:t>Try out whether turning the </a:t>
            </a:r>
            <a:r>
              <a:rPr lang="en-US" dirty="0" err="1" smtClean="0"/>
              <a:t>potmeter</a:t>
            </a:r>
            <a:r>
              <a:rPr lang="en-US" dirty="0" smtClean="0"/>
              <a:t> changes the light intensity.</a:t>
            </a:r>
          </a:p>
          <a:p>
            <a:r>
              <a:rPr lang="en-US" dirty="0" smtClean="0"/>
              <a:t>Notice that when turning to the right, the intensity goes down.</a:t>
            </a:r>
          </a:p>
          <a:p>
            <a:pPr lvl="1"/>
            <a:r>
              <a:rPr lang="en-US" dirty="0" smtClean="0"/>
              <a:t>You would expect it to go up …</a:t>
            </a:r>
          </a:p>
          <a:p>
            <a:pPr lvl="1"/>
            <a:r>
              <a:rPr lang="en-US" dirty="0" smtClean="0"/>
              <a:t>How can you very simply change this by interchanging two wires?</a:t>
            </a:r>
          </a:p>
          <a:p>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Controlling a servo with PWM</a:t>
            </a:r>
            <a:endParaRPr lang="nl-NL" dirty="0"/>
          </a:p>
        </p:txBody>
      </p:sp>
      <p:sp>
        <p:nvSpPr>
          <p:cNvPr id="3" name="Tijdelijke aanduiding voor inhoud 2"/>
          <p:cNvSpPr>
            <a:spLocks noGrp="1"/>
          </p:cNvSpPr>
          <p:nvPr>
            <p:ph idx="1"/>
          </p:nvPr>
        </p:nvSpPr>
        <p:spPr>
          <a:xfrm>
            <a:off x="4860032" y="1200151"/>
            <a:ext cx="3826768" cy="3394472"/>
          </a:xfrm>
        </p:spPr>
        <p:txBody>
          <a:bodyPr>
            <a:normAutofit fontScale="77500" lnSpcReduction="20000"/>
          </a:bodyPr>
          <a:lstStyle/>
          <a:p>
            <a:r>
              <a:rPr lang="en-US" dirty="0" smtClean="0"/>
              <a:t>The position of the servo is changed by sending pulses of different width.</a:t>
            </a:r>
          </a:p>
          <a:p>
            <a:r>
              <a:rPr lang="en-US" dirty="0" smtClean="0"/>
              <a:t>The servo looks at the </a:t>
            </a:r>
            <a:r>
              <a:rPr lang="en-US" dirty="0" err="1" smtClean="0"/>
              <a:t>pulsewidth</a:t>
            </a:r>
            <a:r>
              <a:rPr lang="en-US" dirty="0" smtClean="0"/>
              <a:t> and turns as desired.</a:t>
            </a:r>
          </a:p>
          <a:p>
            <a:r>
              <a:rPr lang="en-US" dirty="0" smtClean="0"/>
              <a:t>The servo gets power separately.</a:t>
            </a:r>
            <a:endParaRPr lang="nl-NL" dirty="0" smtClean="0"/>
          </a:p>
          <a:p>
            <a:r>
              <a:rPr lang="en-US" dirty="0" smtClean="0"/>
              <a:t>With a servo, the pulse width modulation is not controlling the amount of energy fed to the servo</a:t>
            </a:r>
          </a:p>
          <a:p>
            <a:r>
              <a:rPr lang="en-US" dirty="0" smtClean="0"/>
              <a:t>With a servo, pulse width modulation is rather a communication protocol.</a:t>
            </a:r>
          </a:p>
        </p:txBody>
      </p:sp>
      <p:pic>
        <p:nvPicPr>
          <p:cNvPr id="7170" name="Picture 2" descr="C:\Users\M5810video\Documents\Weekendschool\Github\Old\pwm.png"/>
          <p:cNvPicPr>
            <a:picLocks noChangeAspect="1" noChangeArrowheads="1"/>
          </p:cNvPicPr>
          <p:nvPr/>
        </p:nvPicPr>
        <p:blipFill>
          <a:blip r:embed="rId3" cstate="print"/>
          <a:srcRect/>
          <a:stretch>
            <a:fillRect/>
          </a:stretch>
        </p:blipFill>
        <p:spPr bwMode="auto">
          <a:xfrm>
            <a:off x="395536" y="1203598"/>
            <a:ext cx="4054877" cy="3351138"/>
          </a:xfrm>
          <a:prstGeom prst="rect">
            <a:avLst/>
          </a:prstGeom>
          <a:noFill/>
        </p:spPr>
      </p:pic>
      <p:sp>
        <p:nvSpPr>
          <p:cNvPr id="5" name="Tijdelijke aanduiding voor dianummer 4"/>
          <p:cNvSpPr>
            <a:spLocks noGrp="1"/>
          </p:cNvSpPr>
          <p:nvPr>
            <p:ph type="sldNum" sz="quarter" idx="12"/>
          </p:nvPr>
        </p:nvSpPr>
        <p:spPr/>
        <p:txBody>
          <a:bodyPr/>
          <a:lstStyle/>
          <a:p>
            <a:fld id="{6802DAD7-DC19-4A9E-93C3-E71314786426}" type="slidenum">
              <a:rPr lang="nl-NL" smtClean="0"/>
              <a:pPr/>
              <a:t>67</a:t>
            </a:fld>
            <a:endParaRPr lang="nl-NL"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Adding the servo to pin 12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1619672"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7650416"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650416"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6444208" y="4227934"/>
            <a:ext cx="2699792" cy="369332"/>
          </a:xfrm>
          <a:prstGeom prst="rect">
            <a:avLst/>
          </a:prstGeom>
          <a:noFill/>
        </p:spPr>
        <p:txBody>
          <a:bodyPr wrap="square" rtlCol="0">
            <a:spAutoFit/>
          </a:bodyPr>
          <a:lstStyle/>
          <a:p>
            <a:pPr algn="ctr"/>
            <a:r>
              <a:rPr lang="en-US" dirty="0" smtClean="0"/>
              <a:t>Dark brown wire here</a:t>
            </a:r>
            <a:endParaRPr lang="nl-NL"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the servo</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Reconnect and repower the board</a:t>
            </a:r>
          </a:p>
          <a:p>
            <a:r>
              <a:rPr lang="en-US" dirty="0" smtClean="0"/>
              <a:t>In Scratch, create a variable </a:t>
            </a:r>
            <a:r>
              <a:rPr lang="en-US" i="1" dirty="0" smtClean="0"/>
              <a:t>Servo 1 </a:t>
            </a:r>
            <a:r>
              <a:rPr lang="en-US" dirty="0" smtClean="0"/>
              <a:t>and make it visible.</a:t>
            </a:r>
            <a:endParaRPr lang="en-US" i="1" dirty="0" smtClean="0"/>
          </a:p>
          <a:p>
            <a:r>
              <a:rPr lang="en-US" dirty="0" smtClean="0"/>
              <a:t>Try out giving it values between 0 and 100 via the slider on the variable.</a:t>
            </a:r>
          </a:p>
          <a:p>
            <a:pPr lvl="1"/>
            <a:r>
              <a:rPr lang="en-US" dirty="0" smtClean="0"/>
              <a:t>The servo can handle values between 0 and 180</a:t>
            </a:r>
          </a:p>
          <a:p>
            <a:pPr lvl="1"/>
            <a:r>
              <a:rPr lang="en-US" dirty="0" smtClean="0"/>
              <a:t>Does it move?</a:t>
            </a:r>
          </a:p>
          <a:p>
            <a:r>
              <a:rPr lang="en-US" dirty="0" smtClean="0"/>
              <a:t>Update the loop where you set the </a:t>
            </a:r>
            <a:r>
              <a:rPr lang="en-US" i="1" dirty="0" smtClean="0"/>
              <a:t>Big Blue LED </a:t>
            </a:r>
            <a:r>
              <a:rPr lang="en-US" dirty="0" smtClean="0"/>
              <a:t>value </a:t>
            </a:r>
            <a:br>
              <a:rPr lang="en-US" dirty="0" smtClean="0"/>
            </a:br>
            <a:r>
              <a:rPr lang="en-US" dirty="0" smtClean="0"/>
              <a:t>dependent on the </a:t>
            </a:r>
            <a:r>
              <a:rPr lang="en-US" dirty="0" err="1" smtClean="0"/>
              <a:t>potmeter</a:t>
            </a:r>
            <a:r>
              <a:rPr lang="en-US" dirty="0" smtClean="0"/>
              <a:t> reading to now also set </a:t>
            </a:r>
            <a:r>
              <a:rPr lang="en-US" i="1" dirty="0" smtClean="0"/>
              <a:t>Servo 1</a:t>
            </a:r>
            <a:r>
              <a:rPr lang="en-US" dirty="0" smtClean="0"/>
              <a:t>. </a:t>
            </a:r>
          </a:p>
          <a:p>
            <a:pPr lvl="1"/>
            <a:r>
              <a:rPr lang="en-US" dirty="0" smtClean="0"/>
              <a:t>But watch out: values have to be between 0 and 180.</a:t>
            </a:r>
          </a:p>
          <a:p>
            <a:pPr lvl="1"/>
            <a:r>
              <a:rPr lang="en-US" dirty="0" smtClean="0"/>
              <a:t>To avoid overflow: first divide by 1024, then multiply by 180.</a:t>
            </a:r>
          </a:p>
          <a:p>
            <a:r>
              <a:rPr lang="en-US" dirty="0" smtClean="0"/>
              <a:t>You may observe jitter. </a:t>
            </a:r>
          </a:p>
          <a:p>
            <a:pPr lvl="1"/>
            <a:r>
              <a:rPr lang="en-US" dirty="0" smtClean="0"/>
              <a:t>Because the values of the </a:t>
            </a:r>
            <a:r>
              <a:rPr lang="en-US" dirty="0" err="1" smtClean="0"/>
              <a:t>potmeter</a:t>
            </a:r>
            <a:r>
              <a:rPr lang="en-US" dirty="0" smtClean="0"/>
              <a:t> will drift a bit and there will be power fluctuations, the reading of the </a:t>
            </a:r>
            <a:r>
              <a:rPr lang="en-US" dirty="0" err="1" smtClean="0"/>
              <a:t>potmeter</a:t>
            </a:r>
            <a:r>
              <a:rPr lang="en-US" dirty="0" smtClean="0"/>
              <a:t> will not be constant.</a:t>
            </a:r>
          </a:p>
          <a:p>
            <a:pPr lvl="1"/>
            <a:r>
              <a:rPr lang="en-US" dirty="0" smtClean="0"/>
              <a:t>We will in the advanced workshop show how to deal with jitter</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69</a:t>
            </a:fld>
            <a:endParaRPr lang="nl-NL" dirty="0"/>
          </a:p>
        </p:txBody>
      </p:sp>
      <p:pic>
        <p:nvPicPr>
          <p:cNvPr id="7170" name="Picture 2" descr="\\NASHANSELMA2\weekendschool\screenshots\piandmore20170621Jun061498073228.jpg"/>
          <p:cNvPicPr>
            <a:picLocks noChangeAspect="1" noChangeArrowheads="1"/>
          </p:cNvPicPr>
          <p:nvPr/>
        </p:nvPicPr>
        <p:blipFill>
          <a:blip r:embed="rId3" cstate="print"/>
          <a:srcRect/>
          <a:stretch>
            <a:fillRect/>
          </a:stretch>
        </p:blipFill>
        <p:spPr bwMode="auto">
          <a:xfrm>
            <a:off x="6084168" y="339502"/>
            <a:ext cx="2841129" cy="1139373"/>
          </a:xfrm>
          <a:prstGeom prst="rect">
            <a:avLst/>
          </a:prstGeom>
          <a:noFill/>
        </p:spPr>
      </p:pic>
      <p:cxnSp>
        <p:nvCxnSpPr>
          <p:cNvPr id="7" name="Gebogen verbindingslijn 6"/>
          <p:cNvCxnSpPr/>
          <p:nvPr/>
        </p:nvCxnSpPr>
        <p:spPr>
          <a:xfrm rot="5400000" flipH="1" flipV="1">
            <a:off x="6552220" y="1959682"/>
            <a:ext cx="1944216" cy="1008112"/>
          </a:xfrm>
          <a:prstGeom prst="bentConnector3">
            <a:avLst>
              <a:gd name="adj1" fmla="val 29"/>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Example of what can be created with Scratch and </a:t>
            </a:r>
            <a:r>
              <a:rPr lang="en-US" dirty="0" err="1" smtClean="0"/>
              <a:t>scratchClient</a:t>
            </a:r>
            <a:endParaRPr lang="nl-NL" dirty="0"/>
          </a:p>
        </p:txBody>
      </p:sp>
      <p:sp>
        <p:nvSpPr>
          <p:cNvPr id="3" name="Tijdelijke aanduiding voor inhoud 2"/>
          <p:cNvSpPr>
            <a:spLocks noGrp="1"/>
          </p:cNvSpPr>
          <p:nvPr>
            <p:ph idx="1"/>
          </p:nvPr>
        </p:nvSpPr>
        <p:spPr/>
        <p:txBody>
          <a:bodyPr>
            <a:normAutofit/>
          </a:bodyPr>
          <a:lstStyle/>
          <a:p>
            <a:endParaRPr lang="nl-NL" dirty="0" smtClean="0">
              <a:hlinkClick r:id="rId3"/>
            </a:endParaRPr>
          </a:p>
          <a:p>
            <a:r>
              <a:rPr lang="nl-NL" dirty="0" smtClean="0">
                <a:hlinkClick r:id="rId3"/>
              </a:rPr>
              <a:t>https://www.youtube.com/watch?v=Qo1gnXNzhqE</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buzzer with PWM</a:t>
            </a:r>
            <a:endParaRPr lang="nl-NL" dirty="0"/>
          </a:p>
        </p:txBody>
      </p:sp>
      <p:sp>
        <p:nvSpPr>
          <p:cNvPr id="3" name="Tijdelijke aanduiding voor inhoud 2"/>
          <p:cNvSpPr>
            <a:spLocks noGrp="1"/>
          </p:cNvSpPr>
          <p:nvPr>
            <p:ph idx="1"/>
          </p:nvPr>
        </p:nvSpPr>
        <p:spPr/>
        <p:txBody>
          <a:bodyPr/>
          <a:lstStyle/>
          <a:p>
            <a:r>
              <a:rPr lang="en-US" dirty="0" smtClean="0"/>
              <a:t>The buzzer will sound if it gets a signal in an audible frequency range.</a:t>
            </a:r>
          </a:p>
          <a:p>
            <a:r>
              <a:rPr lang="en-US" dirty="0" smtClean="0"/>
              <a:t>A PWM signal on </a:t>
            </a:r>
            <a:r>
              <a:rPr lang="en-US" dirty="0" err="1" smtClean="0"/>
              <a:t>Arduino</a:t>
            </a:r>
            <a:r>
              <a:rPr lang="en-US" dirty="0" smtClean="0"/>
              <a:t> gives ca. 800 Hz.</a:t>
            </a:r>
          </a:p>
          <a:p>
            <a:pPr lvl="1"/>
            <a:r>
              <a:rPr lang="en-US" dirty="0" smtClean="0"/>
              <a:t>Different for different pins</a:t>
            </a:r>
          </a:p>
          <a:p>
            <a:r>
              <a:rPr lang="en-US" dirty="0" smtClean="0"/>
              <a:t>You will see that there is not much influence by changing the duty cycle.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70</a:t>
            </a:fld>
            <a:endParaRPr lang="nl-NL"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Connect the buzzer to pin 11</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71</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updating!</a:t>
            </a:r>
            <a:endParaRPr lang="nl-NL" dirty="0">
              <a:solidFill>
                <a:schemeClr val="bg1"/>
              </a:solidFill>
            </a:endParaRPr>
          </a:p>
        </p:txBody>
      </p:sp>
      <p:sp>
        <p:nvSpPr>
          <p:cNvPr id="15" name="PIJL-OMHOOG 14"/>
          <p:cNvSpPr/>
          <p:nvPr/>
        </p:nvSpPr>
        <p:spPr>
          <a:xfrm>
            <a:off x="219573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10800000">
            <a:off x="73623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362384"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2843808" y="987574"/>
            <a:ext cx="2376264" cy="923330"/>
          </a:xfrm>
          <a:prstGeom prst="rect">
            <a:avLst/>
          </a:prstGeom>
          <a:solidFill>
            <a:srgbClr val="FF3300"/>
          </a:solidFill>
        </p:spPr>
        <p:txBody>
          <a:bodyPr wrap="square" rtlCol="0">
            <a:spAutoFit/>
          </a:bodyPr>
          <a:lstStyle/>
          <a:p>
            <a:pPr algn="ctr"/>
            <a:r>
              <a:rPr lang="en-US" dirty="0" smtClean="0">
                <a:solidFill>
                  <a:schemeClr val="bg1"/>
                </a:solidFill>
              </a:rPr>
              <a:t>Carefully watch the wires. Connect </a:t>
            </a:r>
            <a:r>
              <a:rPr lang="en-US" dirty="0" err="1" smtClean="0">
                <a:solidFill>
                  <a:schemeClr val="bg1"/>
                </a:solidFill>
              </a:rPr>
              <a:t>Vcc</a:t>
            </a:r>
            <a:r>
              <a:rPr lang="en-US" dirty="0" smtClean="0">
                <a:solidFill>
                  <a:schemeClr val="bg1"/>
                </a:solidFill>
              </a:rPr>
              <a:t>, GND and I/O correctly!</a:t>
            </a:r>
            <a:endParaRPr lang="nl-NL" dirty="0" smtClean="0">
              <a:solidFill>
                <a:schemeClr val="bg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the buzzer</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No need to restart </a:t>
            </a:r>
            <a:r>
              <a:rPr lang="en-US" dirty="0" err="1" smtClean="0"/>
              <a:t>scratchClient</a:t>
            </a:r>
            <a:r>
              <a:rPr lang="en-US" dirty="0" smtClean="0"/>
              <a:t>, because the </a:t>
            </a:r>
            <a:r>
              <a:rPr lang="en-US" dirty="0" err="1" smtClean="0"/>
              <a:t>config</a:t>
            </a:r>
            <a:r>
              <a:rPr lang="en-US" dirty="0" smtClean="0"/>
              <a:t> file was not changed.</a:t>
            </a:r>
          </a:p>
          <a:p>
            <a:r>
              <a:rPr lang="en-US" dirty="0" smtClean="0"/>
              <a:t>Define a variable </a:t>
            </a:r>
            <a:r>
              <a:rPr lang="en-US" i="1" dirty="0" smtClean="0"/>
              <a:t>Buzzer</a:t>
            </a:r>
            <a:r>
              <a:rPr lang="en-US" dirty="0" smtClean="0"/>
              <a:t> in Scratch</a:t>
            </a:r>
          </a:p>
          <a:p>
            <a:r>
              <a:rPr lang="en-US" dirty="0" smtClean="0"/>
              <a:t>Give it values between 0 and 100 </a:t>
            </a:r>
          </a:p>
          <a:p>
            <a:pPr lvl="1"/>
            <a:r>
              <a:rPr lang="en-US" dirty="0" smtClean="0"/>
              <a:t>Using the slider on the variable</a:t>
            </a:r>
          </a:p>
          <a:p>
            <a:pPr lvl="1"/>
            <a:r>
              <a:rPr lang="en-US" dirty="0" smtClean="0"/>
              <a:t>Does the value have much impact?</a:t>
            </a:r>
          </a:p>
          <a:p>
            <a:r>
              <a:rPr lang="en-US" dirty="0" smtClean="0"/>
              <a:t>Add the setting of the buzzer to the loop where you already set the servo and the Big Blue LED.</a:t>
            </a:r>
          </a:p>
          <a:p>
            <a:pPr lvl="1"/>
            <a:r>
              <a:rPr lang="en-US" dirty="0" smtClean="0"/>
              <a:t>Like with the LED, the values must be between 0 and 255.</a:t>
            </a:r>
          </a:p>
          <a:p>
            <a:r>
              <a:rPr lang="en-US" dirty="0" smtClean="0"/>
              <a:t>Only test a short time (to save the ears of your neighbors </a:t>
            </a:r>
            <a:r>
              <a:rPr lang="en-US" dirty="0" smtClean="0">
                <a:sym typeface="Wingdings" pitchFamily="2" charset="2"/>
              </a:rPr>
              <a: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72</a:t>
            </a:fld>
            <a:endParaRPr lang="nl-NL"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PWM limitations of </a:t>
            </a:r>
            <a:r>
              <a:rPr lang="en-US" dirty="0" err="1" smtClean="0"/>
              <a:t>Arduino</a:t>
            </a:r>
            <a:r>
              <a:rPr lang="en-US" dirty="0" smtClean="0"/>
              <a:t> </a:t>
            </a:r>
            <a:r>
              <a:rPr lang="en-US" sz="2700" dirty="0" smtClean="0"/>
              <a:t>(</a:t>
            </a:r>
            <a:r>
              <a:rPr lang="en-US" sz="2700" dirty="0" err="1" smtClean="0"/>
              <a:t>Nano</a:t>
            </a:r>
            <a:r>
              <a:rPr lang="en-US" sz="2700" dirty="0" smtClean="0"/>
              <a:t> and Uno)</a:t>
            </a:r>
            <a:endParaRPr lang="nl-NL" dirty="0"/>
          </a:p>
        </p:txBody>
      </p:sp>
      <p:sp>
        <p:nvSpPr>
          <p:cNvPr id="3" name="Tijdelijke aanduiding voor inhoud 2"/>
          <p:cNvSpPr>
            <a:spLocks noGrp="1"/>
          </p:cNvSpPr>
          <p:nvPr>
            <p:ph idx="1"/>
          </p:nvPr>
        </p:nvSpPr>
        <p:spPr/>
        <p:txBody>
          <a:bodyPr/>
          <a:lstStyle/>
          <a:p>
            <a:r>
              <a:rPr lang="en-US" dirty="0" smtClean="0"/>
              <a:t>General PWM is available on pins 3, 5, 6, 9, 10, 11</a:t>
            </a:r>
          </a:p>
          <a:p>
            <a:r>
              <a:rPr lang="en-US" dirty="0" smtClean="0"/>
              <a:t>Servo can be configured on those pins, but also on 2, 4, 7, 8, 12</a:t>
            </a:r>
          </a:p>
          <a:p>
            <a:r>
              <a:rPr lang="en-US" dirty="0" smtClean="0"/>
              <a:t>If a servo is configured on any pin, pins 9 and 10 cannot be configured as PWM anymore.</a:t>
            </a:r>
          </a:p>
          <a:p>
            <a:pPr lvl="1"/>
            <a:r>
              <a:rPr lang="en-US" dirty="0" smtClean="0"/>
              <a:t>The </a:t>
            </a:r>
            <a:r>
              <a:rPr lang="en-US" dirty="0" err="1" smtClean="0"/>
              <a:t>config</a:t>
            </a:r>
            <a:r>
              <a:rPr lang="en-US" dirty="0" smtClean="0"/>
              <a:t> tool will warn you if you do it wrongly.</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73</a:t>
            </a:fld>
            <a:endParaRPr lang="nl-NL"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9: Make a Scratch program</a:t>
            </a:r>
            <a:endParaRPr lang="nl-NL" dirty="0"/>
          </a:p>
        </p:txBody>
      </p:sp>
      <p:sp>
        <p:nvSpPr>
          <p:cNvPr id="6" name="Ondertitel 5"/>
          <p:cNvSpPr>
            <a:spLocks noGrp="1"/>
          </p:cNvSpPr>
          <p:nvPr>
            <p:ph type="subTitle" idx="1"/>
          </p:nvPr>
        </p:nvSpPr>
        <p:spPr/>
        <p:txBody>
          <a:bodyPr/>
          <a:lstStyle/>
          <a:p>
            <a:r>
              <a:rPr lang="en-US" dirty="0" smtClean="0">
                <a:solidFill>
                  <a:schemeClr val="bg1"/>
                </a:solidFill>
              </a:rPr>
              <a:t>Extra material in case you have time left</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74</a:t>
            </a:fld>
            <a:endParaRPr lang="nl-NL"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Integrate with sprites</a:t>
            </a:r>
            <a:endParaRPr lang="nl-NL" dirty="0"/>
          </a:p>
        </p:txBody>
      </p:sp>
      <p:sp>
        <p:nvSpPr>
          <p:cNvPr id="3" name="Tijdelijke aanduiding voor inhoud 2"/>
          <p:cNvSpPr>
            <a:spLocks noGrp="1"/>
          </p:cNvSpPr>
          <p:nvPr>
            <p:ph idx="1"/>
          </p:nvPr>
        </p:nvSpPr>
        <p:spPr/>
        <p:txBody>
          <a:bodyPr/>
          <a:lstStyle/>
          <a:p>
            <a:r>
              <a:rPr lang="en-US" dirty="0" smtClean="0"/>
              <a:t>Load the following sprite</a:t>
            </a:r>
          </a:p>
          <a:p>
            <a:pPr lvl="1"/>
            <a:r>
              <a:rPr lang="en-US" dirty="0" smtClean="0"/>
              <a:t>Big Red LED</a:t>
            </a:r>
          </a:p>
          <a:p>
            <a:pPr lvl="1"/>
            <a:r>
              <a:rPr lang="en-US" dirty="0" smtClean="0"/>
              <a:t>Sits in the </a:t>
            </a:r>
            <a:r>
              <a:rPr lang="en-US" i="1" dirty="0" err="1" smtClean="0"/>
              <a:t>PiAndMore</a:t>
            </a:r>
            <a:r>
              <a:rPr lang="en-US" dirty="0" smtClean="0"/>
              <a:t> folder on the desktop in a folder </a:t>
            </a:r>
            <a:r>
              <a:rPr lang="en-US" i="1" dirty="0" smtClean="0"/>
              <a:t>Sprites</a:t>
            </a:r>
            <a:r>
              <a:rPr lang="en-US" dirty="0" smtClean="0"/>
              <a:t>.</a:t>
            </a:r>
          </a:p>
          <a:p>
            <a:r>
              <a:rPr lang="en-US" dirty="0" smtClean="0"/>
              <a:t>Take a look at the code of the sprite.</a:t>
            </a:r>
          </a:p>
          <a:p>
            <a:r>
              <a:rPr lang="en-US" dirty="0" smtClean="0"/>
              <a:t>Update the code that you wrote earlier today for the </a:t>
            </a:r>
            <a:r>
              <a:rPr lang="en-US" i="1" dirty="0" smtClean="0"/>
              <a:t>Big Red LED</a:t>
            </a:r>
            <a:r>
              <a:rPr lang="en-US" dirty="0" smtClean="0"/>
              <a:t> so that it sends messages to the sprite to turn the LED on and off</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75</a:t>
            </a:fld>
            <a:endParaRPr lang="nl-NL"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the Big Green LED sprite</a:t>
            </a:r>
            <a:endParaRPr lang="nl-NL" dirty="0"/>
          </a:p>
        </p:txBody>
      </p:sp>
      <p:sp>
        <p:nvSpPr>
          <p:cNvPr id="3" name="Tijdelijke aanduiding voor inhoud 2"/>
          <p:cNvSpPr>
            <a:spLocks noGrp="1"/>
          </p:cNvSpPr>
          <p:nvPr>
            <p:ph idx="1"/>
          </p:nvPr>
        </p:nvSpPr>
        <p:spPr/>
        <p:txBody>
          <a:bodyPr/>
          <a:lstStyle/>
          <a:p>
            <a:r>
              <a:rPr lang="en-US" dirty="0" smtClean="0"/>
              <a:t>Same that you did with the Big Red LED sprite, but now for the Big Green LED sprite.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76</a:t>
            </a:fld>
            <a:endParaRPr lang="nl-NL"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the Big Blue LED sprite</a:t>
            </a:r>
            <a:endParaRPr lang="nl-NL" dirty="0"/>
          </a:p>
        </p:txBody>
      </p:sp>
      <p:sp>
        <p:nvSpPr>
          <p:cNvPr id="3" name="Tijdelijke aanduiding voor inhoud 2"/>
          <p:cNvSpPr>
            <a:spLocks noGrp="1"/>
          </p:cNvSpPr>
          <p:nvPr>
            <p:ph idx="1"/>
          </p:nvPr>
        </p:nvSpPr>
        <p:spPr/>
        <p:txBody>
          <a:bodyPr/>
          <a:lstStyle/>
          <a:p>
            <a:r>
              <a:rPr lang="en-US" dirty="0" smtClean="0"/>
              <a:t>Load the Big Blue LED sprite</a:t>
            </a:r>
          </a:p>
          <a:p>
            <a:r>
              <a:rPr lang="en-US" dirty="0" err="1" smtClean="0"/>
              <a:t>Analyse</a:t>
            </a:r>
            <a:r>
              <a:rPr lang="en-US" dirty="0" smtClean="0"/>
              <a:t> the code in that sprite, which is different</a:t>
            </a:r>
          </a:p>
          <a:p>
            <a:pPr lvl="1"/>
            <a:r>
              <a:rPr lang="en-US" dirty="0" smtClean="0"/>
              <a:t>The Big Blue LED sprite will move over the screen as the intensity changes</a:t>
            </a:r>
          </a:p>
          <a:p>
            <a:pPr lvl="1"/>
            <a:r>
              <a:rPr lang="en-US" dirty="0" smtClean="0"/>
              <a:t>You can also move it with your mouse and see the intensity change.</a:t>
            </a:r>
          </a:p>
          <a:p>
            <a:r>
              <a:rPr lang="en-US" dirty="0" smtClean="0"/>
              <a:t>Update your code that you wrote earlier to make use of the sprite.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77</a:t>
            </a:fld>
            <a:endParaRPr lang="nl-NL"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10: 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78</a:t>
            </a:fld>
            <a:endParaRPr lang="nl-NL"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PiAndMore</a:t>
            </a:r>
            <a:r>
              <a:rPr lang="en-US" dirty="0" smtClean="0"/>
              <a:t> folder on the desktop</a:t>
            </a:r>
          </a:p>
          <a:p>
            <a:r>
              <a:rPr lang="en-US" dirty="0" smtClean="0"/>
              <a:t>The rest of the material you can download from </a:t>
            </a:r>
            <a:r>
              <a:rPr lang="en-US" dirty="0" smtClean="0">
                <a:hlinkClick r:id="rId3"/>
              </a:rPr>
              <a:t>www.github.com</a:t>
            </a:r>
            <a:r>
              <a:rPr lang="en-US" dirty="0" smtClean="0"/>
              <a:t> </a:t>
            </a:r>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79</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Versions of Scratch</a:t>
            </a:r>
            <a:endParaRPr lang="nl-NL" dirty="0"/>
          </a:p>
        </p:txBody>
      </p:sp>
      <p:sp>
        <p:nvSpPr>
          <p:cNvPr id="3" name="Tijdelijke aanduiding voor inhoud 2"/>
          <p:cNvSpPr>
            <a:spLocks noGrp="1"/>
          </p:cNvSpPr>
          <p:nvPr>
            <p:ph idx="1"/>
          </p:nvPr>
        </p:nvSpPr>
        <p:spPr/>
        <p:txBody>
          <a:bodyPr/>
          <a:lstStyle/>
          <a:p>
            <a:r>
              <a:rPr lang="en-US" dirty="0" err="1" smtClean="0"/>
              <a:t>scratchClient</a:t>
            </a:r>
            <a:r>
              <a:rPr lang="en-US" dirty="0" smtClean="0"/>
              <a:t> can work with</a:t>
            </a:r>
          </a:p>
          <a:p>
            <a:pPr lvl="1"/>
            <a:r>
              <a:rPr lang="en-US" dirty="0" smtClean="0"/>
              <a:t>Scratch 1.4</a:t>
            </a:r>
          </a:p>
          <a:p>
            <a:pPr lvl="1"/>
            <a:r>
              <a:rPr lang="en-US" dirty="0" smtClean="0"/>
              <a:t>The new (for Raspberry Pi) Scratch 2</a:t>
            </a:r>
          </a:p>
          <a:p>
            <a:r>
              <a:rPr lang="en-US" dirty="0" smtClean="0"/>
              <a:t>Workshop is written for Scratch 2</a:t>
            </a:r>
          </a:p>
          <a:p>
            <a:pPr lvl="1"/>
            <a:r>
              <a:rPr lang="en-US" dirty="0" smtClean="0"/>
              <a:t>Scratch 2 has some bugs, but we will work around it.</a:t>
            </a:r>
          </a:p>
          <a:p>
            <a:pPr lvl="1"/>
            <a:r>
              <a:rPr lang="en-US" dirty="0" smtClean="0"/>
              <a:t>If you want to see how to do it for Scratch 1.4, see the end of the </a:t>
            </a:r>
            <a:r>
              <a:rPr lang="en-US" dirty="0" smtClean="0"/>
              <a:t>presentation (Appendix A).</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11: Summary &amp; take </a:t>
            </a:r>
            <a:r>
              <a:rPr lang="en-US" dirty="0" err="1" smtClean="0"/>
              <a:t>aways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80</a:t>
            </a:fld>
            <a:endParaRPr lang="nl-NL"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Take </a:t>
            </a:r>
            <a:r>
              <a:rPr lang="en-US" dirty="0" err="1" smtClean="0"/>
              <a:t>aways</a:t>
            </a:r>
            <a:r>
              <a:rPr lang="en-US" dirty="0" smtClean="0"/>
              <a:t> of the beginners workshop</a:t>
            </a:r>
            <a:endParaRPr lang="nl-NL" dirty="0"/>
          </a:p>
        </p:txBody>
      </p:sp>
      <p:sp>
        <p:nvSpPr>
          <p:cNvPr id="3" name="Tijdelijke aanduiding voor inhoud 2"/>
          <p:cNvSpPr>
            <a:spLocks noGrp="1"/>
          </p:cNvSpPr>
          <p:nvPr>
            <p:ph sz="half" idx="1"/>
          </p:nvPr>
        </p:nvSpPr>
        <p:spPr>
          <a:xfrm>
            <a:off x="5868144" y="987574"/>
            <a:ext cx="2886472" cy="3528392"/>
          </a:xfrm>
        </p:spPr>
        <p:txBody>
          <a:bodyPr>
            <a:normAutofit fontScale="55000" lnSpcReduction="20000"/>
          </a:bodyPr>
          <a:lstStyle/>
          <a:p>
            <a:r>
              <a:rPr lang="en-US" dirty="0" smtClean="0"/>
              <a:t>Functions that a pin on </a:t>
            </a:r>
            <a:r>
              <a:rPr lang="en-US" dirty="0" err="1" smtClean="0"/>
              <a:t>Arduino</a:t>
            </a:r>
            <a:r>
              <a:rPr lang="en-US" dirty="0" smtClean="0"/>
              <a:t> can have:</a:t>
            </a:r>
          </a:p>
          <a:p>
            <a:pPr lvl="1"/>
            <a:r>
              <a:rPr lang="en-US" dirty="0" smtClean="0"/>
              <a:t>Digital In</a:t>
            </a:r>
          </a:p>
          <a:p>
            <a:pPr lvl="1"/>
            <a:r>
              <a:rPr lang="en-US" dirty="0" smtClean="0"/>
              <a:t>Digital Out</a:t>
            </a:r>
          </a:p>
          <a:p>
            <a:pPr lvl="1"/>
            <a:r>
              <a:rPr lang="en-US" dirty="0" smtClean="0"/>
              <a:t>Analog In</a:t>
            </a:r>
          </a:p>
          <a:p>
            <a:pPr lvl="1"/>
            <a:r>
              <a:rPr lang="en-US" i="1" dirty="0" smtClean="0"/>
              <a:t>No Analog Out</a:t>
            </a:r>
          </a:p>
          <a:p>
            <a:pPr lvl="1"/>
            <a:r>
              <a:rPr lang="en-US" dirty="0" smtClean="0"/>
              <a:t>Pulse Width Modulation as alternative</a:t>
            </a:r>
          </a:p>
          <a:p>
            <a:pPr lvl="2"/>
            <a:r>
              <a:rPr lang="en-US" dirty="0" smtClean="0"/>
              <a:t>For modulating the brightness of a LED</a:t>
            </a:r>
          </a:p>
          <a:p>
            <a:pPr lvl="2"/>
            <a:r>
              <a:rPr lang="en-US" dirty="0" smtClean="0"/>
              <a:t>For controlling a servo</a:t>
            </a:r>
          </a:p>
          <a:p>
            <a:pPr lvl="2"/>
            <a:r>
              <a:rPr lang="en-US" dirty="0" smtClean="0"/>
              <a:t>For controlling a buzzer</a:t>
            </a:r>
          </a:p>
          <a:p>
            <a:pPr lvl="1"/>
            <a:r>
              <a:rPr lang="en-US" dirty="0" smtClean="0"/>
              <a:t>There a few more, see the advanced workshop</a:t>
            </a:r>
          </a:p>
          <a:p>
            <a:pPr lvl="1"/>
            <a:r>
              <a:rPr lang="en-US" dirty="0" smtClean="0"/>
              <a:t>You can configure pull up resistors on Digital In</a:t>
            </a:r>
          </a:p>
        </p:txBody>
      </p:sp>
      <p:sp>
        <p:nvSpPr>
          <p:cNvPr id="5" name="Tijdelijke aanduiding voor inhoud 4"/>
          <p:cNvSpPr>
            <a:spLocks noGrp="1"/>
          </p:cNvSpPr>
          <p:nvPr>
            <p:ph sz="half" idx="2"/>
          </p:nvPr>
        </p:nvSpPr>
        <p:spPr>
          <a:xfrm>
            <a:off x="539552" y="987574"/>
            <a:ext cx="5328592" cy="3744416"/>
          </a:xfrm>
        </p:spPr>
        <p:txBody>
          <a:bodyPr>
            <a:normAutofit fontScale="55000" lnSpcReduction="20000"/>
          </a:bodyPr>
          <a:lstStyle/>
          <a:p>
            <a:r>
              <a:rPr lang="en-US" dirty="0" smtClean="0"/>
              <a:t>With </a:t>
            </a:r>
            <a:r>
              <a:rPr lang="en-US" dirty="0" err="1" smtClean="0"/>
              <a:t>scratchClient</a:t>
            </a:r>
            <a:r>
              <a:rPr lang="en-US" dirty="0" smtClean="0"/>
              <a:t> you define:</a:t>
            </a:r>
          </a:p>
          <a:p>
            <a:pPr lvl="1"/>
            <a:r>
              <a:rPr lang="en-US" dirty="0" smtClean="0"/>
              <a:t>Function of each pin</a:t>
            </a:r>
          </a:p>
          <a:p>
            <a:pPr lvl="1"/>
            <a:r>
              <a:rPr lang="en-US" dirty="0" smtClean="0"/>
              <a:t>Symbolic name for each configured pin</a:t>
            </a:r>
          </a:p>
          <a:p>
            <a:r>
              <a:rPr lang="en-US" dirty="0" err="1" smtClean="0"/>
              <a:t>scratchClient</a:t>
            </a:r>
            <a:r>
              <a:rPr lang="en-US" dirty="0" smtClean="0"/>
              <a:t> </a:t>
            </a:r>
            <a:r>
              <a:rPr lang="en-US" dirty="0" err="1" smtClean="0"/>
              <a:t>config</a:t>
            </a:r>
            <a:r>
              <a:rPr lang="en-US" dirty="0" smtClean="0"/>
              <a:t> is the tool to setup the configuration </a:t>
            </a:r>
          </a:p>
          <a:p>
            <a:r>
              <a:rPr lang="en-US" dirty="0" smtClean="0"/>
              <a:t>Restart </a:t>
            </a:r>
            <a:r>
              <a:rPr lang="en-US" dirty="0" err="1" smtClean="0"/>
              <a:t>scratchClient</a:t>
            </a:r>
            <a:r>
              <a:rPr lang="en-US" dirty="0" smtClean="0"/>
              <a:t> after you changed the configuration</a:t>
            </a:r>
          </a:p>
          <a:p>
            <a:r>
              <a:rPr lang="en-US" dirty="0" smtClean="0"/>
              <a:t>Put a resistor in series with LEDs</a:t>
            </a:r>
          </a:p>
          <a:p>
            <a:r>
              <a:rPr lang="en-US" dirty="0" smtClean="0"/>
              <a:t>Put a resistor in series with switches</a:t>
            </a:r>
          </a:p>
          <a:p>
            <a:r>
              <a:rPr lang="en-US" dirty="0" smtClean="0"/>
              <a:t>Put a resistor in series with the middle contact of a potentiometer.</a:t>
            </a:r>
          </a:p>
          <a:p>
            <a:r>
              <a:rPr lang="en-US" dirty="0" smtClean="0"/>
              <a:t>Configure a pull up resistor if the input signal goes between 0 Volt and being open rather than between 0 Volt and 3 to 5 Volt.</a:t>
            </a:r>
          </a:p>
          <a:p>
            <a:r>
              <a:rPr lang="en-US" dirty="0" smtClean="0"/>
              <a:t>Output signals are controlled from Scratch by giving a variable a value</a:t>
            </a:r>
          </a:p>
          <a:p>
            <a:r>
              <a:rPr lang="en-US" dirty="0" smtClean="0"/>
              <a:t>Input signals are monitored by the sensor programming elements</a:t>
            </a:r>
          </a:p>
          <a:p>
            <a:r>
              <a:rPr lang="en-US" dirty="0" smtClean="0"/>
              <a:t>You can monitor the value of all pins from the browser</a:t>
            </a:r>
          </a:p>
          <a:p>
            <a:r>
              <a:rPr lang="en-US" b="1" dirty="0" err="1" smtClean="0"/>
              <a:t>scratchClient</a:t>
            </a:r>
            <a:r>
              <a:rPr lang="en-US" b="1" dirty="0" smtClean="0"/>
              <a:t> can do much more…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81</a:t>
            </a:fld>
            <a:endParaRPr lang="nl-NL"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smtClean="0"/>
              <a:t>If you want to know more …</a:t>
            </a:r>
            <a:endParaRPr lang="nl-NL" dirty="0"/>
          </a:p>
        </p:txBody>
      </p:sp>
      <p:sp>
        <p:nvSpPr>
          <p:cNvPr id="7" name="Tijdelijke aanduiding voor inhoud 6"/>
          <p:cNvSpPr>
            <a:spLocks noGrp="1"/>
          </p:cNvSpPr>
          <p:nvPr>
            <p:ph idx="1"/>
          </p:nvPr>
        </p:nvSpPr>
        <p:spPr/>
        <p:txBody>
          <a:bodyPr/>
          <a:lstStyle/>
          <a:p>
            <a:r>
              <a:rPr lang="en-US" dirty="0" smtClean="0"/>
              <a:t>Join the advanced workshop</a:t>
            </a:r>
          </a:p>
          <a:p>
            <a:r>
              <a:rPr lang="en-US" dirty="0" smtClean="0"/>
              <a:t>Download the material and read the extensive documentation</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82</a:t>
            </a:fld>
            <a:endParaRPr lang="nl-NL"/>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12: 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83</a:t>
            </a:fld>
            <a:endParaRPr lang="nl-NL"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5"/>
          </a:xfrm>
        </p:spPr>
        <p:txBody>
          <a:bodyPr>
            <a:normAutofit fontScale="90000"/>
          </a:bodyPr>
          <a:lstStyle/>
          <a:p>
            <a:r>
              <a:rPr lang="en-US" dirty="0" smtClean="0"/>
              <a:t>If you continue to the Advanced Workshop …</a:t>
            </a:r>
            <a:endParaRPr lang="nl-NL" dirty="0"/>
          </a:p>
        </p:txBody>
      </p:sp>
      <p:sp>
        <p:nvSpPr>
          <p:cNvPr id="3" name="Tijdelijke aanduiding voor inhoud 2"/>
          <p:cNvSpPr>
            <a:spLocks noGrp="1"/>
          </p:cNvSpPr>
          <p:nvPr>
            <p:ph idx="1"/>
          </p:nvPr>
        </p:nvSpPr>
        <p:spPr>
          <a:xfrm>
            <a:off x="457200" y="1347613"/>
            <a:ext cx="8229600" cy="3247009"/>
          </a:xfrm>
        </p:spPr>
        <p:txBody>
          <a:bodyPr/>
          <a:lstStyle/>
          <a:p>
            <a:r>
              <a:rPr lang="en-US" dirty="0" smtClean="0"/>
              <a:t>You can continue to use your setup, with one exception:</a:t>
            </a:r>
          </a:p>
          <a:p>
            <a:r>
              <a:rPr lang="en-US" dirty="0" smtClean="0"/>
              <a:t>You need to move the Big Blue LED to pin 9</a:t>
            </a:r>
          </a:p>
          <a:p>
            <a:pPr lvl="1"/>
            <a:r>
              <a:rPr lang="en-US" dirty="0" smtClean="0"/>
              <a:t>Direction: out, function: output (so no PWM)</a:t>
            </a:r>
          </a:p>
          <a:p>
            <a:r>
              <a:rPr lang="en-US" dirty="0" smtClean="0"/>
              <a:t>In the mean time you should know how to do this, otherwise please ask.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84</a:t>
            </a:fld>
            <a:endParaRPr lang="nl-NL"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If your </a:t>
            </a:r>
            <a:r>
              <a:rPr lang="en-US" dirty="0" err="1" smtClean="0"/>
              <a:t>scratchClient</a:t>
            </a:r>
            <a:r>
              <a:rPr lang="en-US" dirty="0" smtClean="0"/>
              <a:t> day ends here …</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en-US" dirty="0" smtClean="0"/>
              <a:t>Unplug the board from USB and power off the device</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dirty="0" smtClean="0"/>
              <a:t>Leave the wires on the 3 color LED </a:t>
            </a:r>
            <a:r>
              <a:rPr lang="en-US" dirty="0" smtClean="0"/>
              <a:t>(you did not use that)</a:t>
            </a:r>
          </a:p>
          <a:p>
            <a:r>
              <a:rPr lang="en-US" b="1" dirty="0" smtClean="0"/>
              <a:t>Leave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Leave the </a:t>
            </a:r>
            <a:r>
              <a:rPr lang="en-US" dirty="0" err="1" smtClean="0"/>
              <a:t>Arduino</a:t>
            </a:r>
            <a:r>
              <a:rPr lang="en-US" dirty="0" smtClean="0"/>
              <a:t> running</a:t>
            </a:r>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85</a:t>
            </a:fld>
            <a:endParaRPr lang="nl-NL"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More information</a:t>
            </a:r>
            <a:endParaRPr lang="nl-NL" dirty="0"/>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en-US" dirty="0" smtClean="0"/>
              <a:t>All workshop material</a:t>
            </a:r>
          </a:p>
          <a:p>
            <a:pPr lvl="1"/>
            <a:r>
              <a:rPr lang="en-US" dirty="0" smtClean="0">
                <a:hlinkClick r:id="rId3"/>
              </a:rPr>
              <a:t>www.github.com</a:t>
            </a:r>
            <a:r>
              <a:rPr lang="en-US" dirty="0" smtClean="0"/>
              <a:t> and search for </a:t>
            </a:r>
            <a:r>
              <a:rPr lang="en-US" i="1" dirty="0" err="1" smtClean="0"/>
              <a:t>Weekendschool</a:t>
            </a:r>
            <a:r>
              <a:rPr lang="en-US" dirty="0" smtClean="0"/>
              <a:t> or for </a:t>
            </a:r>
            <a:r>
              <a:rPr lang="en-US" i="1" dirty="0" err="1" smtClean="0"/>
              <a:t>PiAndMore</a:t>
            </a:r>
            <a:endParaRPr lang="en-US" i="1" dirty="0" smtClean="0"/>
          </a:p>
          <a:p>
            <a:r>
              <a:rPr lang="en-US" dirty="0" err="1" smtClean="0"/>
              <a:t>scratchClient</a:t>
            </a:r>
            <a:endParaRPr lang="en-US" dirty="0" smtClean="0"/>
          </a:p>
          <a:p>
            <a:pPr lvl="1"/>
            <a:r>
              <a:rPr lang="nl-NL" dirty="0" smtClean="0">
                <a:hlinkClick r:id="rId4"/>
              </a:rPr>
              <a:t>http://heppg.de/ikg/wordpress/?page_id=6</a:t>
            </a:r>
            <a:endParaRPr lang="nl-NL" dirty="0" smtClean="0"/>
          </a:p>
          <a:p>
            <a:r>
              <a:rPr lang="en-US" dirty="0" smtClean="0"/>
              <a:t>Scratch</a:t>
            </a:r>
          </a:p>
          <a:p>
            <a:pPr lvl="1"/>
            <a:r>
              <a:rPr lang="nl-NL" dirty="0" smtClean="0">
                <a:hlinkClick r:id="rId5"/>
              </a:rPr>
              <a:t>https://scratch.mit.edu/</a:t>
            </a:r>
            <a:endParaRPr lang="nl-NL" dirty="0" smtClean="0"/>
          </a:p>
          <a:p>
            <a:r>
              <a:rPr lang="en-US" dirty="0" smtClean="0"/>
              <a:t>Scratch on Raspberry Pi</a:t>
            </a:r>
          </a:p>
          <a:p>
            <a:pPr lvl="1"/>
            <a:r>
              <a:rPr lang="nl-NL" dirty="0" smtClean="0">
                <a:hlinkClick r:id="rId6"/>
              </a:rPr>
              <a:t>https://www.raspberrypi.org/forums/viewforum.php?f=77</a:t>
            </a:r>
            <a:endParaRPr lang="en-US" dirty="0" smtClean="0"/>
          </a:p>
          <a:p>
            <a:r>
              <a:rPr lang="en-US" dirty="0" smtClean="0"/>
              <a:t>Raspberry Pi</a:t>
            </a:r>
          </a:p>
          <a:p>
            <a:pPr lvl="1"/>
            <a:r>
              <a:rPr lang="nl-NL" dirty="0" smtClean="0">
                <a:hlinkClick r:id="rId7"/>
              </a:rPr>
              <a:t>https://www.raspberrypi.org/</a:t>
            </a:r>
            <a:endParaRPr lang="nl-NL" dirty="0" smtClean="0"/>
          </a:p>
          <a:p>
            <a:r>
              <a:rPr lang="en-US" dirty="0" err="1" smtClean="0"/>
              <a:t>Arduino</a:t>
            </a:r>
            <a:endParaRPr lang="en-US" dirty="0" smtClean="0"/>
          </a:p>
          <a:p>
            <a:pPr lvl="1"/>
            <a:r>
              <a:rPr lang="nl-NL" dirty="0" smtClean="0">
                <a:hlinkClick r:id="rId8"/>
              </a:rPr>
              <a:t>https://www.arduino.cc/</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86</a:t>
            </a:fld>
            <a:endParaRPr lang="nl-NL"/>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081386"/>
          </a:xfrm>
        </p:spPr>
        <p:txBody>
          <a:bodyPr/>
          <a:lstStyle/>
          <a:p>
            <a:pPr algn="ctr"/>
            <a:r>
              <a:rPr lang="en-US" dirty="0" smtClean="0"/>
              <a:t>End of the beginners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87</a:t>
            </a:fld>
            <a:endParaRPr lang="nl-NL"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err="1" smtClean="0"/>
              <a:t>Advanced</a:t>
            </a:r>
            <a:r>
              <a:rPr lang="nl-NL" b="1" dirty="0" smtClean="0"/>
              <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10</a:t>
            </a:r>
          </a:p>
          <a:p>
            <a:r>
              <a:rPr lang="en-US" dirty="0" smtClean="0">
                <a:solidFill>
                  <a:schemeClr val="bg1"/>
                </a:solidFill>
              </a:rPr>
              <a:t>Trier – 24 June 2017 </a:t>
            </a:r>
            <a:endParaRPr lang="nl-NL" dirty="0">
              <a:solidFill>
                <a:schemeClr val="bg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Before we start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89</a:t>
            </a:fld>
            <a:endParaRPr lang="nl-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Only a few rules today</a:t>
            </a:r>
            <a:endParaRPr lang="nl-NL" dirty="0"/>
          </a:p>
        </p:txBody>
      </p:sp>
      <p:sp>
        <p:nvSpPr>
          <p:cNvPr id="3" name="Tijdelijke aanduiding voor inhoud 2"/>
          <p:cNvSpPr>
            <a:spLocks noGrp="1"/>
          </p:cNvSpPr>
          <p:nvPr>
            <p:ph idx="1"/>
          </p:nvPr>
        </p:nvSpPr>
        <p:spPr>
          <a:xfrm>
            <a:off x="457200" y="1059582"/>
            <a:ext cx="8229600" cy="3744416"/>
          </a:xfrm>
        </p:spPr>
        <p:txBody>
          <a:bodyPr>
            <a:normAutofit fontScale="85000" lnSpcReduction="10000"/>
          </a:bodyPr>
          <a:lstStyle/>
          <a:p>
            <a:r>
              <a:rPr lang="en-US" dirty="0" smtClean="0"/>
              <a:t>Always put a resistor in series with the components when indicated.</a:t>
            </a:r>
          </a:p>
          <a:p>
            <a:pPr lvl="1"/>
            <a:r>
              <a:rPr lang="en-US" dirty="0" smtClean="0"/>
              <a:t>If you think there is no need then please tell us and we will explain</a:t>
            </a:r>
            <a:br>
              <a:rPr lang="en-US" dirty="0" smtClean="0"/>
            </a:br>
            <a:r>
              <a:rPr lang="en-US" dirty="0" smtClean="0"/>
              <a:t>what the reason is.</a:t>
            </a:r>
          </a:p>
          <a:p>
            <a:r>
              <a:rPr lang="en-US" dirty="0" smtClean="0"/>
              <a:t>When changing the wiring</a:t>
            </a:r>
          </a:p>
          <a:p>
            <a:pPr marL="711200" lvl="1" indent="-457200">
              <a:buFont typeface="+mj-lt"/>
              <a:buAutoNum type="arabicPeriod"/>
            </a:pPr>
            <a:r>
              <a:rPr lang="en-US" dirty="0" smtClean="0"/>
              <a:t>Detach the USB cable from the </a:t>
            </a:r>
            <a:r>
              <a:rPr lang="en-US" dirty="0" err="1" smtClean="0"/>
              <a:t>Arduino</a:t>
            </a:r>
            <a:r>
              <a:rPr lang="en-US" dirty="0" smtClean="0"/>
              <a:t> </a:t>
            </a:r>
            <a:r>
              <a:rPr lang="en-US" dirty="0" err="1" smtClean="0"/>
              <a:t>Nano</a:t>
            </a:r>
            <a:endParaRPr lang="en-US" dirty="0" smtClean="0"/>
          </a:p>
          <a:p>
            <a:pPr marL="711200" lvl="1" indent="-457200">
              <a:buFont typeface="+mj-lt"/>
              <a:buAutoNum type="arabicPeriod"/>
            </a:pPr>
            <a:r>
              <a:rPr lang="en-US" dirty="0" smtClean="0"/>
              <a:t>Switch off the 9V power</a:t>
            </a:r>
          </a:p>
          <a:p>
            <a:pPr marL="711200" lvl="1" indent="-457200">
              <a:buFont typeface="+mj-lt"/>
              <a:buAutoNum type="arabicPeriod"/>
            </a:pPr>
            <a:r>
              <a:rPr lang="en-US" dirty="0" smtClean="0"/>
              <a:t>Check, double check and check again whether the wiring is correct. </a:t>
            </a:r>
            <a:br>
              <a:rPr lang="en-US" dirty="0" smtClean="0"/>
            </a:br>
            <a:r>
              <a:rPr lang="en-US" dirty="0" smtClean="0"/>
              <a:t>You may blow up components when wiring wrongly!</a:t>
            </a:r>
          </a:p>
          <a:p>
            <a:pPr marL="711200" lvl="1" indent="-457200">
              <a:buFont typeface="+mj-lt"/>
              <a:buAutoNum type="arabicPeriod"/>
            </a:pPr>
            <a:r>
              <a:rPr lang="en-US" dirty="0" smtClean="0"/>
              <a:t>Make sure that you </a:t>
            </a:r>
            <a:r>
              <a:rPr lang="en-US" b="1" i="1" dirty="0" smtClean="0"/>
              <a:t>both</a:t>
            </a:r>
            <a:r>
              <a:rPr lang="en-US" dirty="0" smtClean="0"/>
              <a:t> (4 eyes principle) are convinced the wiring is OK </a:t>
            </a:r>
            <a:br>
              <a:rPr lang="en-US" dirty="0" smtClean="0"/>
            </a:br>
            <a:r>
              <a:rPr lang="en-US" dirty="0" smtClean="0"/>
              <a:t>before </a:t>
            </a:r>
            <a:r>
              <a:rPr lang="en-US" dirty="0" smtClean="0"/>
              <a:t>reconnecting and turning </a:t>
            </a:r>
            <a:r>
              <a:rPr lang="en-US" dirty="0" smtClean="0"/>
              <a:t>on power again.</a:t>
            </a:r>
          </a:p>
          <a:p>
            <a:pPr marL="711200" lvl="1" indent="-457200">
              <a:buFont typeface="+mj-lt"/>
              <a:buAutoNum type="arabicPeriod"/>
            </a:pPr>
            <a:r>
              <a:rPr lang="en-US" dirty="0" smtClean="0"/>
              <a:t>After changing a </a:t>
            </a:r>
            <a:r>
              <a:rPr lang="en-US" dirty="0" err="1" smtClean="0"/>
              <a:t>config</a:t>
            </a:r>
            <a:r>
              <a:rPr lang="en-US" dirty="0" smtClean="0"/>
              <a:t> file: restart </a:t>
            </a:r>
            <a:r>
              <a:rPr lang="en-US" dirty="0" err="1" smtClean="0"/>
              <a:t>scratchClient</a:t>
            </a:r>
            <a:endParaRPr lang="en-US" dirty="0" smtClean="0"/>
          </a:p>
          <a:p>
            <a:r>
              <a:rPr lang="en-US" dirty="0" smtClean="0"/>
              <a:t>If something breaks down or gets damaged: we have some spare material</a:t>
            </a:r>
          </a:p>
          <a:p>
            <a:pPr lvl="1"/>
            <a:r>
              <a:rPr lang="en-US" dirty="0" smtClean="0"/>
              <a:t>Do </a:t>
            </a:r>
            <a:r>
              <a:rPr lang="en-US" b="1" i="1" dirty="0" smtClean="0"/>
              <a:t>not</a:t>
            </a:r>
            <a:r>
              <a:rPr lang="en-US" dirty="0" smtClean="0"/>
              <a:t> put anything that is broken back into the box please.</a:t>
            </a:r>
          </a:p>
        </p:txBody>
      </p:sp>
      <p:pic>
        <p:nvPicPr>
          <p:cNvPr id="4099" name="Picture 3" descr="C:\Users\M5810video\Documents\Weekendschool\Github\Weekendschool-PiAndMore\PiAndMore\Part-1--Breadboard\resistor.png"/>
          <p:cNvPicPr>
            <a:picLocks noChangeAspect="1" noChangeArrowheads="1"/>
          </p:cNvPicPr>
          <p:nvPr/>
        </p:nvPicPr>
        <p:blipFill>
          <a:blip r:embed="rId3" cstate="print"/>
          <a:srcRect/>
          <a:stretch>
            <a:fillRect/>
          </a:stretch>
        </p:blipFill>
        <p:spPr bwMode="auto">
          <a:xfrm>
            <a:off x="7812360" y="1131590"/>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4" cstate="print"/>
          <a:srcRect l="16340" t="61455" r="46701"/>
          <a:stretch>
            <a:fillRect/>
          </a:stretch>
        </p:blipFill>
        <p:spPr bwMode="auto">
          <a:xfrm>
            <a:off x="5508104" y="2283718"/>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5" cstate="print"/>
          <a:srcRect/>
          <a:stretch>
            <a:fillRect/>
          </a:stretch>
        </p:blipFill>
        <p:spPr bwMode="auto">
          <a:xfrm>
            <a:off x="7812360" y="3075806"/>
            <a:ext cx="864096" cy="1120988"/>
          </a:xfrm>
          <a:prstGeom prst="rect">
            <a:avLst/>
          </a:prstGeom>
          <a:noFill/>
        </p:spPr>
      </p:pic>
      <p:pic>
        <p:nvPicPr>
          <p:cNvPr id="4103" name="Picture 7"/>
          <p:cNvPicPr>
            <a:picLocks noChangeAspect="1" noChangeArrowheads="1"/>
          </p:cNvPicPr>
          <p:nvPr/>
        </p:nvPicPr>
        <p:blipFill>
          <a:blip r:embed="rId6" cstate="print"/>
          <a:srcRect/>
          <a:stretch>
            <a:fillRect/>
          </a:stretch>
        </p:blipFill>
        <p:spPr bwMode="auto">
          <a:xfrm>
            <a:off x="3707904" y="2499742"/>
            <a:ext cx="505220" cy="267469"/>
          </a:xfrm>
          <a:prstGeom prst="rect">
            <a:avLst/>
          </a:prstGeom>
          <a:noFill/>
          <a:ln w="9525">
            <a:noFill/>
            <a:miter lim="800000"/>
            <a:headEnd/>
            <a:tailEnd/>
          </a:ln>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686800" cy="1131590"/>
          </a:xfrm>
        </p:spPr>
        <p:txBody>
          <a:bodyPr>
            <a:normAutofit fontScale="90000"/>
          </a:bodyPr>
          <a:lstStyle/>
          <a:p>
            <a:r>
              <a:rPr lang="en-US" dirty="0" smtClean="0"/>
              <a:t>If you do not roll over from the beginners workshop …</a:t>
            </a:r>
            <a:endParaRPr lang="nl-NL" dirty="0"/>
          </a:p>
        </p:txBody>
      </p:sp>
      <p:sp>
        <p:nvSpPr>
          <p:cNvPr id="3" name="Tijdelijke aanduiding voor inhoud 2"/>
          <p:cNvSpPr>
            <a:spLocks noGrp="1"/>
          </p:cNvSpPr>
          <p:nvPr>
            <p:ph idx="1"/>
          </p:nvPr>
        </p:nvSpPr>
        <p:spPr>
          <a:xfrm>
            <a:off x="467544" y="1347614"/>
            <a:ext cx="8229600" cy="3394472"/>
          </a:xfrm>
        </p:spPr>
        <p:txBody>
          <a:bodyPr>
            <a:normAutofit lnSpcReduction="10000"/>
          </a:bodyPr>
          <a:lstStyle/>
          <a:p>
            <a:r>
              <a:rPr lang="en-US" dirty="0" smtClean="0"/>
              <a:t>If you are familiar with </a:t>
            </a:r>
            <a:r>
              <a:rPr lang="en-US" dirty="0" err="1" smtClean="0"/>
              <a:t>scratchClient</a:t>
            </a:r>
            <a:r>
              <a:rPr lang="en-US" dirty="0" smtClean="0"/>
              <a:t>, but not with the new </a:t>
            </a:r>
            <a:r>
              <a:rPr lang="en-US" dirty="0" err="1" smtClean="0"/>
              <a:t>config</a:t>
            </a:r>
            <a:r>
              <a:rPr lang="en-US" dirty="0" smtClean="0"/>
              <a:t> tool …</a:t>
            </a:r>
          </a:p>
          <a:p>
            <a:pPr lvl="1"/>
            <a:r>
              <a:rPr lang="en-US" dirty="0" smtClean="0"/>
              <a:t>… you may want to look at some slides of the beginners workshop</a:t>
            </a:r>
          </a:p>
          <a:p>
            <a:r>
              <a:rPr lang="en-US" dirty="0" smtClean="0"/>
              <a:t>Other than that, you do </a:t>
            </a:r>
            <a:r>
              <a:rPr lang="en-US" b="1" dirty="0" smtClean="0"/>
              <a:t>not</a:t>
            </a:r>
            <a:r>
              <a:rPr lang="en-US" dirty="0" smtClean="0"/>
              <a:t> have to build up the complete setup what the people of the beginners workshop did.</a:t>
            </a:r>
          </a:p>
          <a:p>
            <a:pPr lvl="1"/>
            <a:r>
              <a:rPr lang="en-US" dirty="0" smtClean="0"/>
              <a:t>Only those things on the next slide.</a:t>
            </a:r>
          </a:p>
          <a:p>
            <a:r>
              <a:rPr lang="en-US" dirty="0" smtClean="0"/>
              <a:t>You will however see the components of the beginners workshop in the diagrams.</a:t>
            </a:r>
          </a:p>
          <a:p>
            <a:pPr lvl="1"/>
            <a:r>
              <a:rPr lang="en-US" dirty="0" smtClean="0"/>
              <a:t>Just ignore those.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90</a:t>
            </a:fld>
            <a:endParaRPr lang="nl-NL"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Make a script file to start </a:t>
            </a:r>
            <a:r>
              <a:rPr lang="en-US" dirty="0" err="1" smtClean="0"/>
              <a:t>scratchClient</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Then make a new file in the </a:t>
            </a:r>
            <a:r>
              <a:rPr lang="en-US" dirty="0" err="1" smtClean="0"/>
              <a:t>PiAndMore</a:t>
            </a:r>
            <a:r>
              <a:rPr lang="en-US" dirty="0" smtClean="0"/>
              <a:t> folder on the Desktop</a:t>
            </a:r>
          </a:p>
          <a:p>
            <a:pPr lvl="1"/>
            <a:r>
              <a:rPr lang="en-US" dirty="0" smtClean="0"/>
              <a:t>Call it </a:t>
            </a:r>
            <a:r>
              <a:rPr lang="en-US" sz="2100" dirty="0" err="1" smtClean="0">
                <a:latin typeface="Courier New" pitchFamily="49" charset="0"/>
                <a:cs typeface="Courier New" pitchFamily="49" charset="0"/>
              </a:rPr>
              <a:t>StartSC.bash</a:t>
            </a:r>
            <a:endParaRPr lang="en-US" sz="2100" dirty="0" smtClean="0">
              <a:latin typeface="Courier New" pitchFamily="49" charset="0"/>
              <a:cs typeface="Courier New" pitchFamily="49" charset="0"/>
            </a:endParaRPr>
          </a:p>
          <a:p>
            <a:r>
              <a:rPr lang="en-US" dirty="0" smtClean="0"/>
              <a:t>Put this into the file (copy/paste from this presentation):</a:t>
            </a:r>
          </a:p>
          <a:p>
            <a:pPr lvl="1">
              <a:buNone/>
            </a:pPr>
            <a:r>
              <a:rPr lang="en-US" dirty="0" smtClean="0">
                <a:latin typeface="Courier New" pitchFamily="49" charset="0"/>
                <a:cs typeface="Courier New" pitchFamily="49" charset="0"/>
              </a:rPr>
              <a:t>!# /bin/bash</a:t>
            </a:r>
            <a:endParaRPr lang="nl-NL" dirty="0" smtClean="0">
              <a:latin typeface="Courier New" pitchFamily="49" charset="0"/>
              <a:cs typeface="Courier New" pitchFamily="49" charset="0"/>
            </a:endParaRPr>
          </a:p>
          <a:p>
            <a:pPr lvl="1">
              <a:buNone/>
            </a:pPr>
            <a:r>
              <a:rPr lang="nl-NL" dirty="0" err="1" smtClean="0">
                <a:latin typeface="Courier New" pitchFamily="49" charset="0"/>
                <a:cs typeface="Courier New" pitchFamily="49" charset="0"/>
              </a:rPr>
              <a:t>sudo</a:t>
            </a:r>
            <a:r>
              <a:rPr lang="nl-NL" dirty="0" smtClean="0">
                <a:latin typeface="Courier New" pitchFamily="49" charset="0"/>
                <a:cs typeface="Courier New" pitchFamily="49" charset="0"/>
              </a:rPr>
              <a:t> python ~/</a:t>
            </a:r>
            <a:r>
              <a:rPr lang="nl-NL" dirty="0" err="1" smtClean="0">
                <a:latin typeface="Courier New" pitchFamily="49" charset="0"/>
                <a:cs typeface="Courier New" pitchFamily="49" charset="0"/>
              </a:rPr>
              <a:t>scratchClient</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src</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scratchClient.py</a:t>
            </a:r>
            <a:r>
              <a:rPr lang="nl-NL" dirty="0" smtClean="0">
                <a:latin typeface="Courier New" pitchFamily="49" charset="0"/>
                <a:cs typeface="Courier New" pitchFamily="49" charset="0"/>
              </a:rPr>
              <a:t> -c ~/Desktop/</a:t>
            </a:r>
            <a:r>
              <a:rPr lang="nl-NL" dirty="0" err="1" smtClean="0">
                <a:latin typeface="Courier New" pitchFamily="49" charset="0"/>
                <a:cs typeface="Courier New" pitchFamily="49" charset="0"/>
              </a:rPr>
              <a:t>PiAndMore</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PiAndMore.xml</a:t>
            </a:r>
            <a:endParaRPr lang="nl-NL" dirty="0" smtClean="0">
              <a:latin typeface="Courier New" pitchFamily="49" charset="0"/>
              <a:cs typeface="Courier New" pitchFamily="49" charset="0"/>
            </a:endParaRPr>
          </a:p>
          <a:p>
            <a:pPr lvl="1">
              <a:buNone/>
            </a:pPr>
            <a:r>
              <a:rPr lang="en-US" dirty="0" smtClean="0">
                <a:latin typeface="Courier New" pitchFamily="49" charset="0"/>
                <a:cs typeface="Courier New" pitchFamily="49" charset="0"/>
              </a:rPr>
              <a:t>pause –p “Press Enter to continue”</a:t>
            </a:r>
            <a:endParaRPr lang="nl-NL" dirty="0" smtClean="0">
              <a:latin typeface="Courier New" pitchFamily="49" charset="0"/>
              <a:cs typeface="Courier New" pitchFamily="49" charset="0"/>
            </a:endParaRPr>
          </a:p>
          <a:p>
            <a:r>
              <a:rPr lang="en-US" dirty="0" smtClean="0"/>
              <a:t>Make the file executable (file properties, permissions)</a:t>
            </a:r>
          </a:p>
          <a:p>
            <a:r>
              <a:rPr lang="en-US" dirty="0" smtClean="0"/>
              <a:t>Do you understand what the file does? </a:t>
            </a:r>
          </a:p>
          <a:p>
            <a:pPr lvl="1"/>
            <a:r>
              <a:rPr lang="en-US" dirty="0" smtClean="0"/>
              <a:t>If not, please ask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91</a:t>
            </a:fld>
            <a:endParaRPr lang="nl-NL" dirty="0"/>
          </a:p>
        </p:txBody>
      </p:sp>
      <p:sp>
        <p:nvSpPr>
          <p:cNvPr id="5" name="Tekstvak 4"/>
          <p:cNvSpPr txBox="1"/>
          <p:nvPr/>
        </p:nvSpPr>
        <p:spPr>
          <a:xfrm>
            <a:off x="2843808" y="4443958"/>
            <a:ext cx="3888432" cy="646331"/>
          </a:xfrm>
          <a:prstGeom prst="rect">
            <a:avLst/>
          </a:prstGeom>
          <a:solidFill>
            <a:srgbClr val="FF0000"/>
          </a:solidFill>
        </p:spPr>
        <p:txBody>
          <a:bodyPr wrap="square" rtlCol="0">
            <a:spAutoFit/>
          </a:bodyPr>
          <a:lstStyle/>
          <a:p>
            <a:pPr algn="ctr"/>
            <a:r>
              <a:rPr lang="en-US" dirty="0" smtClean="0">
                <a:solidFill>
                  <a:schemeClr val="bg1"/>
                </a:solidFill>
              </a:rPr>
              <a:t>Only to be done if you did NOT continue from the beginners workshop</a:t>
            </a:r>
            <a:endParaRPr lang="nl-NL" dirty="0">
              <a:solidFill>
                <a:schemeClr val="bg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a:stretch>
            <a:fillRect/>
          </a:stretch>
        </p:blipFill>
        <p:spPr bwMode="auto">
          <a:xfrm>
            <a:off x="701496" y="1108329"/>
            <a:ext cx="3396590"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92</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0" y="2931790"/>
            <a:ext cx="3888432" cy="646331"/>
          </a:xfrm>
          <a:prstGeom prst="rect">
            <a:avLst/>
          </a:prstGeom>
          <a:solidFill>
            <a:srgbClr val="FF0000"/>
          </a:solidFill>
        </p:spPr>
        <p:txBody>
          <a:bodyPr wrap="square" rtlCol="0">
            <a:spAutoFit/>
          </a:bodyPr>
          <a:lstStyle/>
          <a:p>
            <a:pPr algn="ctr"/>
            <a:r>
              <a:rPr lang="en-US" dirty="0" smtClean="0">
                <a:solidFill>
                  <a:schemeClr val="bg1"/>
                </a:solidFill>
              </a:rPr>
              <a:t>Only to be done if you did NOT continue from the beginners workshop</a:t>
            </a:r>
            <a:endParaRPr lang="nl-NL" dirty="0">
              <a:solidFill>
                <a:schemeClr val="bg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Make the </a:t>
            </a:r>
            <a:r>
              <a:rPr lang="en-US" dirty="0" err="1" smtClean="0"/>
              <a:t>config</a:t>
            </a:r>
            <a:r>
              <a:rPr lang="en-US" dirty="0" smtClean="0"/>
              <a:t> file for all steps</a:t>
            </a:r>
            <a:endParaRPr lang="nl-NL" dirty="0"/>
          </a:p>
        </p:txBody>
      </p:sp>
      <p:sp>
        <p:nvSpPr>
          <p:cNvPr id="3" name="Tijdelijke aanduiding voor inhoud 2"/>
          <p:cNvSpPr>
            <a:spLocks noGrp="1"/>
          </p:cNvSpPr>
          <p:nvPr>
            <p:ph idx="1"/>
          </p:nvPr>
        </p:nvSpPr>
        <p:spPr>
          <a:xfrm>
            <a:off x="467544" y="1059582"/>
            <a:ext cx="8229600" cy="3675855"/>
          </a:xfrm>
        </p:spPr>
        <p:txBody>
          <a:bodyPr>
            <a:normAutofit/>
          </a:bodyPr>
          <a:lstStyle/>
          <a:p>
            <a:r>
              <a:rPr lang="en-US" sz="2000" dirty="0" smtClean="0"/>
              <a:t>In order not to loose time, it is recommended to add all setups in the </a:t>
            </a:r>
            <a:r>
              <a:rPr lang="en-US" sz="2000" dirty="0" err="1" smtClean="0"/>
              <a:t>config</a:t>
            </a:r>
            <a:r>
              <a:rPr lang="en-US" sz="2000" dirty="0" smtClean="0"/>
              <a:t> file now. </a:t>
            </a:r>
          </a:p>
          <a:p>
            <a:pPr lvl="1"/>
            <a:r>
              <a:rPr lang="en-US" sz="1800" dirty="0" smtClean="0"/>
              <a:t>If you continued from the beginners workshop then leave in what you have, only add.</a:t>
            </a:r>
          </a:p>
          <a:p>
            <a:pPr lvl="1"/>
            <a:r>
              <a:rPr lang="en-US" sz="1800" dirty="0" smtClean="0"/>
              <a:t>D3: out, </a:t>
            </a:r>
            <a:r>
              <a:rPr lang="en-US" sz="1800" dirty="0" err="1" smtClean="0"/>
              <a:t>pwm</a:t>
            </a:r>
            <a:r>
              <a:rPr lang="en-US" sz="1800" dirty="0" smtClean="0"/>
              <a:t>, 3Color Red LED</a:t>
            </a:r>
          </a:p>
          <a:p>
            <a:pPr lvl="1"/>
            <a:r>
              <a:rPr lang="en-US" sz="1800" dirty="0" smtClean="0"/>
              <a:t>D5: out, </a:t>
            </a:r>
            <a:r>
              <a:rPr lang="en-US" sz="1800" dirty="0" err="1" smtClean="0"/>
              <a:t>pwm</a:t>
            </a:r>
            <a:r>
              <a:rPr lang="en-US" sz="1800" dirty="0" smtClean="0"/>
              <a:t>, 3Color Blue LED</a:t>
            </a:r>
          </a:p>
          <a:p>
            <a:pPr lvl="1"/>
            <a:r>
              <a:rPr lang="en-US" sz="1800" dirty="0" smtClean="0"/>
              <a:t>D6: out, </a:t>
            </a:r>
            <a:r>
              <a:rPr lang="en-US" sz="1800" dirty="0" err="1" smtClean="0"/>
              <a:t>pwm</a:t>
            </a:r>
            <a:r>
              <a:rPr lang="en-US" sz="1800" dirty="0" smtClean="0"/>
              <a:t>, 3Color Green LED</a:t>
            </a:r>
          </a:p>
          <a:p>
            <a:pPr lvl="1"/>
            <a:r>
              <a:rPr lang="en-US" sz="1800" dirty="0" smtClean="0"/>
              <a:t>D8: in, </a:t>
            </a:r>
            <a:r>
              <a:rPr lang="en-US" sz="1800" dirty="0" err="1" smtClean="0"/>
              <a:t>counter_pullup</a:t>
            </a:r>
            <a:r>
              <a:rPr lang="en-US" sz="1800" dirty="0" smtClean="0"/>
              <a:t>, Counter button</a:t>
            </a:r>
          </a:p>
          <a:p>
            <a:pPr lvl="1"/>
            <a:r>
              <a:rPr lang="en-US" sz="1800" dirty="0" smtClean="0"/>
              <a:t>D10: in, counter, IR sensor	</a:t>
            </a:r>
          </a:p>
          <a:p>
            <a:pPr lvl="1">
              <a:buNone/>
            </a:pPr>
            <a:r>
              <a:rPr lang="en-US" sz="1800" dirty="0" smtClean="0"/>
              <a:t>						</a:t>
            </a:r>
          </a:p>
          <a:p>
            <a:pPr lvl="1">
              <a:buNone/>
            </a:pPr>
            <a:r>
              <a:rPr lang="en-US" sz="1800" dirty="0" smtClean="0"/>
              <a:t>						</a:t>
            </a:r>
            <a:endParaRPr lang="en-US" sz="1400"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93</a:t>
            </a:fld>
            <a:endParaRPr lang="nl-NL" dirty="0"/>
          </a:p>
        </p:txBody>
      </p:sp>
      <p:sp>
        <p:nvSpPr>
          <p:cNvPr id="5" name="Tekstvak 4"/>
          <p:cNvSpPr txBox="1"/>
          <p:nvPr/>
        </p:nvSpPr>
        <p:spPr>
          <a:xfrm>
            <a:off x="4788024" y="2211710"/>
            <a:ext cx="3744416" cy="2339102"/>
          </a:xfrm>
          <a:prstGeom prst="rect">
            <a:avLst/>
          </a:prstGeom>
          <a:noFill/>
        </p:spPr>
        <p:txBody>
          <a:bodyPr wrap="square" rtlCol="0">
            <a:spAutoFit/>
          </a:bodyPr>
          <a:lstStyle/>
          <a:p>
            <a:pPr>
              <a:spcAft>
                <a:spcPts val="400"/>
              </a:spcAft>
            </a:pPr>
            <a:r>
              <a:rPr lang="en-US" dirty="0" smtClean="0"/>
              <a:t>- A0: in, analog, Rain Sensor</a:t>
            </a:r>
          </a:p>
          <a:p>
            <a:pPr>
              <a:spcAft>
                <a:spcPts val="400"/>
              </a:spcAft>
            </a:pPr>
            <a:r>
              <a:rPr lang="en-US" dirty="0" smtClean="0"/>
              <a:t>- A1: in, </a:t>
            </a:r>
            <a:r>
              <a:rPr lang="en-US" dirty="0" err="1" smtClean="0"/>
              <a:t>input_pullup</a:t>
            </a:r>
            <a:r>
              <a:rPr lang="en-US" dirty="0" smtClean="0"/>
              <a:t>, Tilt Sensor</a:t>
            </a:r>
          </a:p>
          <a:p>
            <a:pPr>
              <a:spcAft>
                <a:spcPts val="400"/>
              </a:spcAft>
            </a:pPr>
            <a:r>
              <a:rPr lang="en-US" dirty="0" smtClean="0"/>
              <a:t>- A2: out, output, Relay</a:t>
            </a:r>
          </a:p>
          <a:p>
            <a:pPr>
              <a:spcAft>
                <a:spcPts val="400"/>
              </a:spcAft>
            </a:pPr>
            <a:r>
              <a:rPr lang="en-US" dirty="0" smtClean="0"/>
              <a:t>- A3: in, analog, Sound Sensor</a:t>
            </a:r>
          </a:p>
          <a:p>
            <a:pPr>
              <a:spcAft>
                <a:spcPts val="400"/>
              </a:spcAft>
            </a:pPr>
            <a:r>
              <a:rPr lang="en-US" dirty="0" smtClean="0"/>
              <a:t>- A5: in, </a:t>
            </a:r>
            <a:r>
              <a:rPr lang="en-US" dirty="0" err="1" smtClean="0"/>
              <a:t>input_pullup</a:t>
            </a:r>
            <a:r>
              <a:rPr lang="en-US" dirty="0" smtClean="0"/>
              <a:t>, Joystick Button</a:t>
            </a:r>
          </a:p>
          <a:p>
            <a:pPr>
              <a:spcAft>
                <a:spcPts val="400"/>
              </a:spcAft>
            </a:pPr>
            <a:r>
              <a:rPr lang="en-US" dirty="0" smtClean="0"/>
              <a:t>- A6: in, analog, </a:t>
            </a:r>
            <a:r>
              <a:rPr lang="en-US" dirty="0" err="1" smtClean="0"/>
              <a:t>JoyStickY</a:t>
            </a:r>
            <a:endParaRPr lang="en-US" dirty="0" smtClean="0"/>
          </a:p>
          <a:p>
            <a:pPr>
              <a:spcAft>
                <a:spcPts val="400"/>
              </a:spcAft>
            </a:pPr>
            <a:r>
              <a:rPr lang="en-US" dirty="0" smtClean="0"/>
              <a:t>- A7: in, analog, </a:t>
            </a:r>
            <a:r>
              <a:rPr lang="en-US" dirty="0" err="1" smtClean="0"/>
              <a:t>JoyStickX</a:t>
            </a:r>
            <a:endParaRPr lang="nl-NL"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Make variables</a:t>
            </a:r>
            <a:endParaRPr lang="nl-NL" dirty="0"/>
          </a:p>
        </p:txBody>
      </p:sp>
      <p:sp>
        <p:nvSpPr>
          <p:cNvPr id="3" name="Tijdelijke aanduiding voor inhoud 2"/>
          <p:cNvSpPr>
            <a:spLocks noGrp="1"/>
          </p:cNvSpPr>
          <p:nvPr>
            <p:ph idx="1"/>
          </p:nvPr>
        </p:nvSpPr>
        <p:spPr/>
        <p:txBody>
          <a:bodyPr/>
          <a:lstStyle/>
          <a:p>
            <a:r>
              <a:rPr lang="en-US" dirty="0" smtClean="0"/>
              <a:t>Save the </a:t>
            </a:r>
            <a:r>
              <a:rPr lang="en-US" dirty="0" err="1" smtClean="0"/>
              <a:t>config</a:t>
            </a:r>
            <a:r>
              <a:rPr lang="en-US" dirty="0" smtClean="0"/>
              <a:t> file</a:t>
            </a:r>
          </a:p>
          <a:p>
            <a:r>
              <a:rPr lang="en-US" dirty="0" smtClean="0"/>
              <a:t>(Re)start </a:t>
            </a:r>
            <a:r>
              <a:rPr lang="en-US" dirty="0" err="1" smtClean="0"/>
              <a:t>scratchClient</a:t>
            </a:r>
            <a:endParaRPr lang="en-US" dirty="0" smtClean="0"/>
          </a:p>
          <a:p>
            <a:r>
              <a:rPr lang="en-US" dirty="0" smtClean="0"/>
              <a:t>In Scratch, create a variable for each of the </a:t>
            </a:r>
            <a:r>
              <a:rPr lang="en-US" i="1" dirty="0" smtClean="0"/>
              <a:t>out</a:t>
            </a:r>
            <a:r>
              <a:rPr lang="en-US" dirty="0" smtClean="0"/>
              <a:t> parameters.</a:t>
            </a:r>
          </a:p>
          <a:p>
            <a:pPr lvl="1"/>
            <a:r>
              <a:rPr lang="en-US" dirty="0" smtClean="0"/>
              <a:t>Note: variable names are case sensitive.</a:t>
            </a:r>
          </a:p>
          <a:p>
            <a:r>
              <a:rPr lang="en-US" dirty="0" smtClean="0"/>
              <a:t>In Scratch, make all of the sensors visible, so all </a:t>
            </a:r>
            <a:r>
              <a:rPr lang="en-US" i="1" dirty="0" smtClean="0"/>
              <a:t>in</a:t>
            </a:r>
            <a:r>
              <a:rPr lang="en-US" dirty="0" smtClean="0"/>
              <a:t> parameters.</a:t>
            </a:r>
          </a:p>
          <a:p>
            <a:pPr lvl="1"/>
            <a:r>
              <a:rPr lang="en-US" dirty="0" smtClean="0"/>
              <a:t>Will only work if </a:t>
            </a:r>
            <a:r>
              <a:rPr lang="en-US" dirty="0" err="1" smtClean="0"/>
              <a:t>scratchClient</a:t>
            </a:r>
            <a:r>
              <a:rPr lang="en-US" dirty="0" smtClean="0"/>
              <a:t> successfully communicates to the board.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94</a:t>
            </a:fld>
            <a:endParaRPr lang="nl-NL"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1470"/>
            <a:ext cx="8229600" cy="1152128"/>
          </a:xfrm>
        </p:spPr>
        <p:txBody>
          <a:bodyPr>
            <a:normAutofit fontScale="90000"/>
          </a:bodyPr>
          <a:lstStyle/>
          <a:p>
            <a:r>
              <a:rPr lang="en-US" dirty="0" smtClean="0"/>
              <a:t>Choose the topics you want to give priority</a:t>
            </a:r>
            <a:endParaRPr lang="nl-NL" dirty="0"/>
          </a:p>
        </p:txBody>
      </p:sp>
      <p:sp>
        <p:nvSpPr>
          <p:cNvPr id="3" name="Tijdelijke aanduiding voor inhoud 2"/>
          <p:cNvSpPr>
            <a:spLocks noGrp="1"/>
          </p:cNvSpPr>
          <p:nvPr>
            <p:ph sz="half" idx="1"/>
          </p:nvPr>
        </p:nvSpPr>
        <p:spPr>
          <a:xfrm>
            <a:off x="457200" y="1347615"/>
            <a:ext cx="4038600" cy="3394472"/>
          </a:xfrm>
        </p:spPr>
        <p:txBody>
          <a:bodyPr>
            <a:normAutofit fontScale="47500" lnSpcReduction="20000"/>
          </a:bodyPr>
          <a:lstStyle/>
          <a:p>
            <a:r>
              <a:rPr lang="en-US" sz="4200" dirty="0" smtClean="0"/>
              <a:t>The advanced workshop may be too short to do all activities.</a:t>
            </a:r>
          </a:p>
          <a:p>
            <a:pPr lvl="1"/>
            <a:r>
              <a:rPr lang="en-US" sz="3800" dirty="0" smtClean="0"/>
              <a:t>So pick the order of the topics from the list</a:t>
            </a:r>
          </a:p>
          <a:p>
            <a:r>
              <a:rPr lang="en-US" sz="4200" dirty="0" smtClean="0"/>
              <a:t>The </a:t>
            </a:r>
            <a:r>
              <a:rPr lang="en-US" sz="4200" dirty="0" smtClean="0">
                <a:solidFill>
                  <a:srgbClr val="FF0000"/>
                </a:solidFill>
              </a:rPr>
              <a:t>red topics </a:t>
            </a:r>
            <a:r>
              <a:rPr lang="en-US" sz="4200" dirty="0" smtClean="0"/>
              <a:t>teach you more about </a:t>
            </a:r>
            <a:r>
              <a:rPr lang="en-US" sz="4200" dirty="0" err="1" smtClean="0"/>
              <a:t>scratchClient</a:t>
            </a:r>
            <a:r>
              <a:rPr lang="en-US" sz="4200" dirty="0" smtClean="0"/>
              <a:t>.</a:t>
            </a:r>
          </a:p>
          <a:p>
            <a:r>
              <a:rPr lang="en-US" sz="4200" dirty="0" smtClean="0"/>
              <a:t>The </a:t>
            </a:r>
            <a:r>
              <a:rPr lang="en-US" sz="4200" dirty="0" smtClean="0">
                <a:solidFill>
                  <a:srgbClr val="007A37"/>
                </a:solidFill>
              </a:rPr>
              <a:t>green topics </a:t>
            </a:r>
            <a:r>
              <a:rPr lang="en-US" sz="4200" dirty="0" smtClean="0"/>
              <a:t>teach you more about electronics, sensors and engineering.</a:t>
            </a:r>
          </a:p>
          <a:p>
            <a:r>
              <a:rPr lang="en-US" sz="4200" dirty="0" smtClean="0"/>
              <a:t>If you rather would do pieces of the beginners workshop then that is fine as well.</a:t>
            </a:r>
            <a:endParaRPr lang="nl-NL" sz="4200" dirty="0"/>
          </a:p>
        </p:txBody>
      </p:sp>
      <p:sp>
        <p:nvSpPr>
          <p:cNvPr id="5" name="Tijdelijke aanduiding voor inhoud 4"/>
          <p:cNvSpPr>
            <a:spLocks noGrp="1"/>
          </p:cNvSpPr>
          <p:nvPr>
            <p:ph sz="half" idx="2"/>
          </p:nvPr>
        </p:nvSpPr>
        <p:spPr>
          <a:xfrm>
            <a:off x="4648200" y="1347614"/>
            <a:ext cx="4038600" cy="3603847"/>
          </a:xfrm>
        </p:spPr>
        <p:txBody>
          <a:bodyPr>
            <a:normAutofit fontScale="47500" lnSpcReduction="20000"/>
          </a:bodyPr>
          <a:lstStyle/>
          <a:p>
            <a:r>
              <a:rPr lang="en-US" dirty="0" smtClean="0">
                <a:solidFill>
                  <a:srgbClr val="007A37"/>
                </a:solidFill>
              </a:rPr>
              <a:t>Joystick</a:t>
            </a:r>
          </a:p>
          <a:p>
            <a:pPr lvl="1"/>
            <a:r>
              <a:rPr lang="en-US" dirty="0" smtClean="0"/>
              <a:t>Control position or control speed</a:t>
            </a:r>
          </a:p>
          <a:p>
            <a:pPr lvl="1"/>
            <a:r>
              <a:rPr lang="en-US" dirty="0" smtClean="0"/>
              <a:t>Take care of calibration and drift</a:t>
            </a:r>
          </a:p>
          <a:p>
            <a:r>
              <a:rPr lang="en-US" sz="2700" dirty="0" smtClean="0">
                <a:solidFill>
                  <a:srgbClr val="007A37"/>
                </a:solidFill>
              </a:rPr>
              <a:t>3-color LED</a:t>
            </a:r>
          </a:p>
          <a:p>
            <a:pPr lvl="1"/>
            <a:r>
              <a:rPr lang="en-US" dirty="0" smtClean="0"/>
              <a:t>To make any color</a:t>
            </a:r>
          </a:p>
          <a:p>
            <a:r>
              <a:rPr lang="en-US" dirty="0" smtClean="0">
                <a:solidFill>
                  <a:srgbClr val="FF0000"/>
                </a:solidFill>
              </a:rPr>
              <a:t>Counter function</a:t>
            </a:r>
          </a:p>
          <a:p>
            <a:pPr lvl="1"/>
            <a:r>
              <a:rPr lang="en-US" dirty="0" smtClean="0"/>
              <a:t>With button or IR slotted sensor</a:t>
            </a:r>
          </a:p>
          <a:p>
            <a:r>
              <a:rPr lang="en-US" sz="2700" dirty="0" smtClean="0">
                <a:solidFill>
                  <a:srgbClr val="007A37"/>
                </a:solidFill>
              </a:rPr>
              <a:t>Rain sensor</a:t>
            </a:r>
          </a:p>
          <a:p>
            <a:r>
              <a:rPr lang="en-US" sz="2700" dirty="0" smtClean="0">
                <a:solidFill>
                  <a:srgbClr val="007A37"/>
                </a:solidFill>
              </a:rPr>
              <a:t>Tilt sensor</a:t>
            </a:r>
          </a:p>
          <a:p>
            <a:r>
              <a:rPr lang="en-US" sz="2700" dirty="0" smtClean="0">
                <a:solidFill>
                  <a:srgbClr val="007A37"/>
                </a:solidFill>
              </a:rPr>
              <a:t>Sound sensor</a:t>
            </a:r>
          </a:p>
          <a:p>
            <a:r>
              <a:rPr lang="en-US" dirty="0" smtClean="0">
                <a:solidFill>
                  <a:srgbClr val="FF0000"/>
                </a:solidFill>
              </a:rPr>
              <a:t>Strongly link the </a:t>
            </a:r>
            <a:r>
              <a:rPr lang="en-US" dirty="0" err="1" smtClean="0">
                <a:solidFill>
                  <a:srgbClr val="FF0000"/>
                </a:solidFill>
              </a:rPr>
              <a:t>config</a:t>
            </a:r>
            <a:r>
              <a:rPr lang="en-US" dirty="0" smtClean="0">
                <a:solidFill>
                  <a:srgbClr val="FF0000"/>
                </a:solidFill>
              </a:rPr>
              <a:t> file to the </a:t>
            </a:r>
            <a:r>
              <a:rPr lang="en-US" dirty="0" err="1" smtClean="0">
                <a:solidFill>
                  <a:srgbClr val="FF0000"/>
                </a:solidFill>
              </a:rPr>
              <a:t>Arduino</a:t>
            </a:r>
            <a:endParaRPr lang="en-US" dirty="0" smtClean="0">
              <a:solidFill>
                <a:srgbClr val="FF0000"/>
              </a:solidFill>
            </a:endParaRPr>
          </a:p>
          <a:p>
            <a:pPr lvl="1"/>
            <a:r>
              <a:rPr lang="en-US" dirty="0" smtClean="0"/>
              <a:t>For safety</a:t>
            </a:r>
          </a:p>
          <a:p>
            <a:pPr lvl="1"/>
            <a:r>
              <a:rPr lang="en-US" dirty="0" smtClean="0"/>
              <a:t>For connection errors</a:t>
            </a:r>
          </a:p>
          <a:p>
            <a:r>
              <a:rPr lang="en-US" dirty="0" smtClean="0">
                <a:solidFill>
                  <a:srgbClr val="FF0000"/>
                </a:solidFill>
              </a:rPr>
              <a:t>Control multiple </a:t>
            </a:r>
            <a:r>
              <a:rPr lang="en-US" dirty="0" err="1" smtClean="0">
                <a:solidFill>
                  <a:srgbClr val="FF0000"/>
                </a:solidFill>
              </a:rPr>
              <a:t>Arduinos</a:t>
            </a:r>
            <a:r>
              <a:rPr lang="en-US" dirty="0" smtClean="0">
                <a:solidFill>
                  <a:srgbClr val="FF0000"/>
                </a:solidFill>
              </a:rPr>
              <a:t> concurrently</a:t>
            </a:r>
          </a:p>
          <a:p>
            <a:r>
              <a:rPr lang="en-US" dirty="0" smtClean="0">
                <a:solidFill>
                  <a:srgbClr val="FF0000"/>
                </a:solidFill>
              </a:rPr>
              <a:t>Power On Self Test</a:t>
            </a:r>
          </a:p>
          <a:p>
            <a:r>
              <a:rPr lang="en-US" sz="2700" dirty="0" smtClean="0">
                <a:solidFill>
                  <a:srgbClr val="007A37"/>
                </a:solidFill>
              </a:rPr>
              <a:t>Controlling a relay</a:t>
            </a:r>
          </a:p>
          <a:p>
            <a:r>
              <a:rPr lang="en-US" sz="2700" dirty="0" smtClean="0">
                <a:solidFill>
                  <a:srgbClr val="007A37"/>
                </a:solidFill>
              </a:rPr>
              <a:t>Controlling 220 Volt appliances (only info)</a:t>
            </a:r>
          </a:p>
          <a:p>
            <a:r>
              <a:rPr lang="en-US" sz="2700" dirty="0" smtClean="0">
                <a:solidFill>
                  <a:srgbClr val="007A37"/>
                </a:solidFill>
              </a:rPr>
              <a:t>Controlling a camera (only info)</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95</a:t>
            </a:fld>
            <a:endParaRPr lang="nl-NL"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ctrTitle"/>
          </p:nvPr>
        </p:nvSpPr>
        <p:spPr/>
        <p:txBody>
          <a:bodyPr/>
          <a:lstStyle/>
          <a:p>
            <a:pPr algn="ctr"/>
            <a:r>
              <a:rPr lang="en-US" dirty="0" smtClean="0"/>
              <a:t>Joy stick</a:t>
            </a:r>
            <a:endParaRPr lang="nl-NL" dirty="0"/>
          </a:p>
        </p:txBody>
      </p:sp>
      <p:sp>
        <p:nvSpPr>
          <p:cNvPr id="5" name="Tijdelijke aanduiding voor dianummer 4"/>
          <p:cNvSpPr>
            <a:spLocks noGrp="1"/>
          </p:cNvSpPr>
          <p:nvPr>
            <p:ph type="sldNum" sz="quarter" idx="4294967295"/>
          </p:nvPr>
        </p:nvSpPr>
        <p:spPr>
          <a:xfrm>
            <a:off x="8629650" y="4767263"/>
            <a:ext cx="514350" cy="274637"/>
          </a:xfrm>
        </p:spPr>
        <p:txBody>
          <a:bodyPr/>
          <a:lstStyle/>
          <a:p>
            <a:fld id="{6802DAD7-DC19-4A9E-93C3-E71314786426}" type="slidenum">
              <a:rPr lang="nl-NL" smtClean="0"/>
              <a:pPr/>
              <a:t>96</a:t>
            </a:fld>
            <a:endParaRPr lang="nl-NL"/>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5810video\Documents\Weekendschool\Pi And More\PiAndMore WS - 5 - joy stick_bb.jpg"/>
          <p:cNvPicPr>
            <a:picLocks noChangeAspect="1" noChangeArrowheads="1"/>
          </p:cNvPicPr>
          <p:nvPr/>
        </p:nvPicPr>
        <p:blipFill>
          <a:blip r:embed="rId3" cstate="print"/>
          <a:srcRect/>
          <a:stretch>
            <a:fillRect/>
          </a:stretch>
        </p:blipFill>
        <p:spPr bwMode="auto">
          <a:xfrm>
            <a:off x="-1" y="1061993"/>
            <a:ext cx="5223154" cy="4084117"/>
          </a:xfrm>
          <a:prstGeom prst="rect">
            <a:avLst/>
          </a:prstGeom>
          <a:noFill/>
        </p:spPr>
      </p:pic>
      <p:sp>
        <p:nvSpPr>
          <p:cNvPr id="2" name="Titel 1"/>
          <p:cNvSpPr>
            <a:spLocks noGrp="1"/>
          </p:cNvSpPr>
          <p:nvPr>
            <p:ph type="title"/>
          </p:nvPr>
        </p:nvSpPr>
        <p:spPr/>
        <p:txBody>
          <a:bodyPr/>
          <a:lstStyle/>
          <a:p>
            <a:r>
              <a:rPr lang="en-US" dirty="0" smtClean="0"/>
              <a:t>Adding the joy stick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97</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rot="10800000">
            <a:off x="3131840" y="113159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5400000">
            <a:off x="683568" y="185167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cxnSp>
        <p:nvCxnSpPr>
          <p:cNvPr id="18" name="Rechte verbindingslijn met pijl 17"/>
          <p:cNvCxnSpPr/>
          <p:nvPr/>
        </p:nvCxnSpPr>
        <p:spPr>
          <a:xfrm>
            <a:off x="1547664" y="987574"/>
            <a:ext cx="11521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331640" y="864660"/>
            <a:ext cx="216024" cy="261610"/>
          </a:xfrm>
          <a:prstGeom prst="rect">
            <a:avLst/>
          </a:prstGeom>
          <a:noFill/>
        </p:spPr>
        <p:txBody>
          <a:bodyPr wrap="square" rtlCol="0">
            <a:spAutoFit/>
          </a:bodyPr>
          <a:lstStyle/>
          <a:p>
            <a:r>
              <a:rPr lang="en-US" sz="1050" dirty="0" smtClean="0"/>
              <a:t>X</a:t>
            </a:r>
            <a:endParaRPr lang="nl-NL" sz="1050" dirty="0"/>
          </a:p>
        </p:txBody>
      </p:sp>
      <p:cxnSp>
        <p:nvCxnSpPr>
          <p:cNvPr id="20" name="Rechte verbindingslijn met pijl 19"/>
          <p:cNvCxnSpPr/>
          <p:nvPr/>
        </p:nvCxnSpPr>
        <p:spPr>
          <a:xfrm flipH="1">
            <a:off x="2843808" y="1131590"/>
            <a:ext cx="786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kstvak 21"/>
          <p:cNvSpPr txBox="1"/>
          <p:nvPr/>
        </p:nvSpPr>
        <p:spPr>
          <a:xfrm>
            <a:off x="2771800" y="1059582"/>
            <a:ext cx="216024" cy="253916"/>
          </a:xfrm>
          <a:prstGeom prst="rect">
            <a:avLst/>
          </a:prstGeom>
          <a:noFill/>
        </p:spPr>
        <p:txBody>
          <a:bodyPr wrap="square" rtlCol="0">
            <a:spAutoFit/>
          </a:bodyPr>
          <a:lstStyle/>
          <a:p>
            <a:r>
              <a:rPr lang="en-US" sz="1050" dirty="0" smtClean="0"/>
              <a:t>Y</a:t>
            </a:r>
            <a:endParaRPr lang="nl-NL" sz="105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 it out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A joy stick has two small potentiometers and a button</a:t>
            </a:r>
          </a:p>
          <a:p>
            <a:pPr lvl="1"/>
            <a:r>
              <a:rPr lang="en-US" dirty="0" smtClean="0"/>
              <a:t>When the joy stick is released (neutral position), the potentiometers are in the middle of the value range (middle between 0 and 1024)</a:t>
            </a:r>
          </a:p>
          <a:p>
            <a:pPr lvl="1"/>
            <a:r>
              <a:rPr lang="en-US" dirty="0" smtClean="0"/>
              <a:t>There is one potentiometer for X and one for Y</a:t>
            </a:r>
          </a:p>
          <a:p>
            <a:pPr lvl="1"/>
            <a:r>
              <a:rPr lang="en-US" dirty="0" smtClean="0"/>
              <a:t>The button is operated when pressing the button.</a:t>
            </a:r>
          </a:p>
          <a:p>
            <a:r>
              <a:rPr lang="en-US" dirty="0" smtClean="0"/>
              <a:t>Reconnect and repower</a:t>
            </a:r>
          </a:p>
          <a:p>
            <a:r>
              <a:rPr lang="en-US" dirty="0" smtClean="0"/>
              <a:t>Wait till the </a:t>
            </a:r>
            <a:r>
              <a:rPr lang="en-US" dirty="0" err="1" smtClean="0"/>
              <a:t>Arduino</a:t>
            </a:r>
            <a:r>
              <a:rPr lang="en-US" dirty="0" smtClean="0"/>
              <a:t> LED blinks slowly.</a:t>
            </a:r>
          </a:p>
          <a:p>
            <a:r>
              <a:rPr lang="en-US" dirty="0" smtClean="0"/>
              <a:t>Now try moving and pressing the joy stick. Look at the 3 joy stick values to change</a:t>
            </a:r>
          </a:p>
          <a:p>
            <a:pPr lvl="1"/>
            <a:r>
              <a:rPr lang="en-US" dirty="0" err="1" smtClean="0"/>
              <a:t>JoystickX</a:t>
            </a:r>
            <a:r>
              <a:rPr lang="en-US" dirty="0" smtClean="0"/>
              <a:t> and </a:t>
            </a:r>
            <a:r>
              <a:rPr lang="en-US" dirty="0" err="1" smtClean="0"/>
              <a:t>JoystickY</a:t>
            </a:r>
            <a:r>
              <a:rPr lang="en-US" dirty="0" smtClean="0"/>
              <a:t> between about 0 and about 1024.</a:t>
            </a:r>
          </a:p>
          <a:p>
            <a:pPr lvl="1"/>
            <a:r>
              <a:rPr lang="en-US" dirty="0" smtClean="0"/>
              <a:t>Joystick Button between 0 and 1</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98</a:t>
            </a:fld>
            <a:endParaRPr lang="nl-NL"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Uses of Joysticks</a:t>
            </a:r>
            <a:endParaRPr lang="nl-NL" dirty="0"/>
          </a:p>
        </p:txBody>
      </p:sp>
      <p:sp>
        <p:nvSpPr>
          <p:cNvPr id="3" name="Tijdelijke aanduiding voor inhoud 2"/>
          <p:cNvSpPr>
            <a:spLocks noGrp="1"/>
          </p:cNvSpPr>
          <p:nvPr>
            <p:ph idx="1"/>
          </p:nvPr>
        </p:nvSpPr>
        <p:spPr/>
        <p:txBody>
          <a:bodyPr>
            <a:normAutofit fontScale="85000" lnSpcReduction="20000"/>
          </a:bodyPr>
          <a:lstStyle/>
          <a:p>
            <a:r>
              <a:rPr lang="en-US" dirty="0" smtClean="0"/>
              <a:t>You can directly use the value of the joystick </a:t>
            </a:r>
          </a:p>
          <a:p>
            <a:pPr lvl="1"/>
            <a:r>
              <a:rPr lang="en-US" dirty="0" smtClean="0"/>
              <a:t>E.g. to control the position of a servo</a:t>
            </a:r>
          </a:p>
          <a:p>
            <a:pPr lvl="1"/>
            <a:r>
              <a:rPr lang="en-US" dirty="0" smtClean="0"/>
              <a:t>E.g. to control the intensity of a LED</a:t>
            </a:r>
          </a:p>
          <a:p>
            <a:pPr lvl="1"/>
            <a:r>
              <a:rPr lang="en-US" dirty="0" smtClean="0"/>
              <a:t>When releasing the knob, it will move back to the middle value.</a:t>
            </a:r>
          </a:p>
          <a:p>
            <a:pPr lvl="1"/>
            <a:r>
              <a:rPr lang="en-US" dirty="0" smtClean="0"/>
              <a:t>E.g.: LED = </a:t>
            </a:r>
            <a:r>
              <a:rPr lang="en-US" dirty="0" err="1" smtClean="0"/>
              <a:t>JoystickX</a:t>
            </a:r>
            <a:r>
              <a:rPr lang="en-US" dirty="0" smtClean="0"/>
              <a:t> </a:t>
            </a:r>
          </a:p>
          <a:p>
            <a:r>
              <a:rPr lang="en-US" dirty="0" smtClean="0"/>
              <a:t>You can alternatively use the joystick to determine the speed of the change</a:t>
            </a:r>
          </a:p>
          <a:p>
            <a:pPr lvl="1"/>
            <a:r>
              <a:rPr lang="en-US" dirty="0" smtClean="0"/>
              <a:t>E.g. move a servo fast or slow. Let the servo stop at the latest position when you release the knob.</a:t>
            </a:r>
          </a:p>
          <a:p>
            <a:pPr lvl="2"/>
            <a:r>
              <a:rPr lang="en-US" dirty="0" smtClean="0"/>
              <a:t>E.g.: LED = LED + (</a:t>
            </a:r>
            <a:r>
              <a:rPr lang="en-US" dirty="0" err="1" smtClean="0"/>
              <a:t>JoystickX</a:t>
            </a:r>
            <a:r>
              <a:rPr lang="en-US" dirty="0" smtClean="0"/>
              <a:t> – 512) / 200             (512 = neutral position value, 200 = sensitivity)</a:t>
            </a:r>
          </a:p>
          <a:p>
            <a:pPr lvl="1"/>
            <a:r>
              <a:rPr lang="en-US" dirty="0" smtClean="0"/>
              <a:t>You can also use the Scratch pen function draw on the screen.</a:t>
            </a:r>
          </a:p>
          <a:p>
            <a:pPr lvl="2"/>
            <a:r>
              <a:rPr lang="en-US" dirty="0" smtClean="0"/>
              <a:t>And e.g. use the potentiometer to change pen width or color.</a:t>
            </a:r>
          </a:p>
          <a:p>
            <a:r>
              <a:rPr lang="en-US" dirty="0" smtClean="0"/>
              <a:t>Take care of drift and jitter (see next slide)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99</a:t>
            </a:fld>
            <a:endParaRPr lang="nl-NL" dirty="0"/>
          </a:p>
        </p:txBody>
      </p:sp>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15874</TotalTime>
  <Words>8278</Words>
  <Application>Microsoft Office PowerPoint</Application>
  <PresentationFormat>Diavoorstelling (16:9)</PresentationFormat>
  <Paragraphs>1222</Paragraphs>
  <Slides>157</Slides>
  <Notes>150</Notes>
  <HiddenSlides>0</HiddenSlides>
  <MMClips>0</MMClips>
  <ScaleCrop>false</ScaleCrop>
  <HeadingPairs>
    <vt:vector size="4" baseType="variant">
      <vt:variant>
        <vt:lpstr>Thema</vt:lpstr>
      </vt:variant>
      <vt:variant>
        <vt:i4>1</vt:i4>
      </vt:variant>
      <vt:variant>
        <vt:lpstr>Diatitels</vt:lpstr>
      </vt:variant>
      <vt:variant>
        <vt:i4>157</vt:i4>
      </vt:variant>
    </vt:vector>
  </HeadingPairs>
  <TitlesOfParts>
    <vt:vector size="158" baseType="lpstr">
      <vt:lpstr>Office-thema</vt:lpstr>
      <vt:lpstr>Physical computing from Scratch using scratchClient – Beginners  Control servos, LEDs and more from Scratch using RPi, Arduino, scratchClient</vt:lpstr>
      <vt:lpstr>Part 1: Introduction</vt:lpstr>
      <vt:lpstr>When you look at this at home … </vt:lpstr>
      <vt:lpstr>Workshop organisation</vt:lpstr>
      <vt:lpstr>Objectives</vt:lpstr>
      <vt:lpstr>Non-objective</vt:lpstr>
      <vt:lpstr>Example of what can be created with Scratch and scratchClient</vt:lpstr>
      <vt:lpstr>Versions of Scratch</vt:lpstr>
      <vt:lpstr>Only a few rules today</vt:lpstr>
      <vt:lpstr>The setup</vt:lpstr>
      <vt:lpstr>Choose what you want to do</vt:lpstr>
      <vt:lpstr>Part 2: Getting to know the components</vt:lpstr>
      <vt:lpstr>Breadboard</vt:lpstr>
      <vt:lpstr>Looking at the Arduino Nano extension board</vt:lpstr>
      <vt:lpstr>What the final board looks like …</vt:lpstr>
      <vt:lpstr>… and if you would do everything for which there is training material</vt:lpstr>
      <vt:lpstr>Part 3: Loading the sketch in the Arduino (optional)</vt:lpstr>
      <vt:lpstr>Preparing for programming the Arduino Nano</vt:lpstr>
      <vt:lpstr>Uploading scratchClient to the Arduino</vt:lpstr>
      <vt:lpstr>Part 4: Defining the configuration</vt:lpstr>
      <vt:lpstr>Starting the config tool</vt:lpstr>
      <vt:lpstr>Define the first config file</vt:lpstr>
      <vt:lpstr>Save the config file</vt:lpstr>
      <vt:lpstr>Part 5: Wiring the board and run the first setup</vt:lpstr>
      <vt:lpstr>Put the board in front of you in this way</vt:lpstr>
      <vt:lpstr>Use short wires and use the indicated holes</vt:lpstr>
      <vt:lpstr>Connect the power wires</vt:lpstr>
      <vt:lpstr>Insert the red LED and button</vt:lpstr>
      <vt:lpstr>Why putting a resistor in series with the LED?</vt:lpstr>
      <vt:lpstr>What does Arduino need on a Digital Input pin?</vt:lpstr>
      <vt:lpstr>Producing a LOW value</vt:lpstr>
      <vt:lpstr>Producing a HIGH value</vt:lpstr>
      <vt:lpstr>Producing a HIGH value without external resistor</vt:lpstr>
      <vt:lpstr>Danger when misconfiguring</vt:lpstr>
      <vt:lpstr>Resistor in series to prevent damage in case of misconfiguration</vt:lpstr>
      <vt:lpstr>Check / double check</vt:lpstr>
      <vt:lpstr>Bringing things together</vt:lpstr>
      <vt:lpstr>Start Scratch 2</vt:lpstr>
      <vt:lpstr>Create the Scratch program</vt:lpstr>
      <vt:lpstr>Does it work? (see next slide for help)</vt:lpstr>
      <vt:lpstr>What if it does not work?</vt:lpstr>
      <vt:lpstr>Monitor the variables</vt:lpstr>
      <vt:lpstr>Program in Scratch</vt:lpstr>
      <vt:lpstr>One reminder …</vt:lpstr>
      <vt:lpstr>This is the end of part 1</vt:lpstr>
      <vt:lpstr>Overview of next parts</vt:lpstr>
      <vt:lpstr>Appendix A When using Scratch 1.4</vt:lpstr>
      <vt:lpstr>The setup</vt:lpstr>
      <vt:lpstr>Create the Scratch program</vt:lpstr>
      <vt:lpstr>Part 6: Adding the Big Green LED</vt:lpstr>
      <vt:lpstr>Changing the wiring on the board</vt:lpstr>
      <vt:lpstr>Adding the green LED</vt:lpstr>
      <vt:lpstr>Check and reconnect</vt:lpstr>
      <vt:lpstr>Update the config file and restart scratchClient</vt:lpstr>
      <vt:lpstr>Update Scratch</vt:lpstr>
      <vt:lpstr>Part 7: Adding analog input</vt:lpstr>
      <vt:lpstr>The electronics of a potentiometer</vt:lpstr>
      <vt:lpstr>Adding analog input</vt:lpstr>
      <vt:lpstr>Update the config file</vt:lpstr>
      <vt:lpstr>Test whether it works</vt:lpstr>
      <vt:lpstr>Part 8: Pulse Width Modulation</vt:lpstr>
      <vt:lpstr>Where we are …</vt:lpstr>
      <vt:lpstr>Pulse Width Modulation (PWM)</vt:lpstr>
      <vt:lpstr>Dimming a LED with PWM</vt:lpstr>
      <vt:lpstr>Test</vt:lpstr>
      <vt:lpstr>Connect Potmeter and Big Blue LED (via Scratch)</vt:lpstr>
      <vt:lpstr>Controlling a servo with PWM</vt:lpstr>
      <vt:lpstr>Adding the servo to pin 12</vt:lpstr>
      <vt:lpstr>Testing the servo</vt:lpstr>
      <vt:lpstr>Controlling a buzzer with PWM</vt:lpstr>
      <vt:lpstr>Connect the buzzer to pin 11</vt:lpstr>
      <vt:lpstr>Testing the buzzer</vt:lpstr>
      <vt:lpstr>PWM limitations of Arduino (Nano and Uno)</vt:lpstr>
      <vt:lpstr>Part 9: Make a Scratch program</vt:lpstr>
      <vt:lpstr>Integrate with sprites</vt:lpstr>
      <vt:lpstr>Add the Big Green LED sprite</vt:lpstr>
      <vt:lpstr>Add the Big Blue LED sprite</vt:lpstr>
      <vt:lpstr>Part 10: Take your work home</vt:lpstr>
      <vt:lpstr>Do you want to take your work home?</vt:lpstr>
      <vt:lpstr>Part 11: Summary &amp; take aways</vt:lpstr>
      <vt:lpstr>Take aways of the beginners workshop</vt:lpstr>
      <vt:lpstr>If you want to know more …</vt:lpstr>
      <vt:lpstr>Part 12: Clean up / teardown</vt:lpstr>
      <vt:lpstr>If you continue to the Advanced Workshop …</vt:lpstr>
      <vt:lpstr>If your scratchClient day ends here …</vt:lpstr>
      <vt:lpstr>More information</vt:lpstr>
      <vt:lpstr>End of the beginners workshop</vt:lpstr>
      <vt:lpstr>Physical computing from Scratch using scratchClient – Advanced  Control servos, LEDs and more from Scratch using RPi, Arduino, scratchClient</vt:lpstr>
      <vt:lpstr>Before we start</vt:lpstr>
      <vt:lpstr>If you do not roll over from the beginners workshop …</vt:lpstr>
      <vt:lpstr>Make a script file to start scratchClient</vt:lpstr>
      <vt:lpstr>Connect the power wires</vt:lpstr>
      <vt:lpstr>Make the config file for all steps</vt:lpstr>
      <vt:lpstr>Make variables</vt:lpstr>
      <vt:lpstr>Choose the topics you want to give priority</vt:lpstr>
      <vt:lpstr>Joy stick</vt:lpstr>
      <vt:lpstr>Adding the joy stick</vt:lpstr>
      <vt:lpstr>Try it out</vt:lpstr>
      <vt:lpstr>Uses of Joysticks</vt:lpstr>
      <vt:lpstr>Take care of drift and jitter</vt:lpstr>
      <vt:lpstr>Control a 3-color LED</vt:lpstr>
      <vt:lpstr>Control a 3-color LED</vt:lpstr>
      <vt:lpstr>Connecting the 3-color LED to the joy stick (via Scratch)</vt:lpstr>
      <vt:lpstr>The new counting function</vt:lpstr>
      <vt:lpstr>Why a special counting function?</vt:lpstr>
      <vt:lpstr>Counter function using a button</vt:lpstr>
      <vt:lpstr>Debouncing</vt:lpstr>
      <vt:lpstr>Adding the count button</vt:lpstr>
      <vt:lpstr>Adding an IR speed sensor that counts on pin 10</vt:lpstr>
      <vt:lpstr>Differences between the counters</vt:lpstr>
      <vt:lpstr>Try out the setup</vt:lpstr>
      <vt:lpstr>Tilt sensor</vt:lpstr>
      <vt:lpstr>Tilt sensor</vt:lpstr>
      <vt:lpstr>Connect the tilt sensor to pin A1</vt:lpstr>
      <vt:lpstr>Rain Sensor</vt:lpstr>
      <vt:lpstr>Rain sensor</vt:lpstr>
      <vt:lpstr>Connect the rain sensor to pin A0</vt:lpstr>
      <vt:lpstr>Sound sensor</vt:lpstr>
      <vt:lpstr>Sound Sensor</vt:lpstr>
      <vt:lpstr>Connect the sound sensor to pin A3</vt:lpstr>
      <vt:lpstr>See the short pulses</vt:lpstr>
      <vt:lpstr>Strongly link the config file to the Arduino</vt:lpstr>
      <vt:lpstr>The ident functionality</vt:lpstr>
      <vt:lpstr>Programming the ident in the Arduino</vt:lpstr>
      <vt:lpstr>Testing ident functionality</vt:lpstr>
      <vt:lpstr>More about ident</vt:lpstr>
      <vt:lpstr>Controlling multiple Arduinos</vt:lpstr>
      <vt:lpstr>Control multiple Arduinos</vt:lpstr>
      <vt:lpstr>Creating a config file for multiple Arduinos</vt:lpstr>
      <vt:lpstr>Trying it out – merge and config</vt:lpstr>
      <vt:lpstr>Trying it out – Control from Scratch</vt:lpstr>
      <vt:lpstr>Making the /dev/ttyUSBnn not matter anymore</vt:lpstr>
      <vt:lpstr>Explaining the startup tool</vt:lpstr>
      <vt:lpstr>Power on self test (POST)</vt:lpstr>
      <vt:lpstr>Power on self test (POST)</vt:lpstr>
      <vt:lpstr>How to do the POST?</vt:lpstr>
      <vt:lpstr>Controlling a relay</vt:lpstr>
      <vt:lpstr>Controlling a relay</vt:lpstr>
      <vt:lpstr>Other issues – and the solution</vt:lpstr>
      <vt:lpstr>Connect the relay module to pin A2</vt:lpstr>
      <vt:lpstr>Use a servo to press buttons on appliances</vt:lpstr>
      <vt:lpstr>Safely controlling 220 Volt appliances</vt:lpstr>
      <vt:lpstr>Controlling a camera</vt:lpstr>
      <vt:lpstr>What else can scratchClient do?</vt:lpstr>
      <vt:lpstr>Can scratchClient do more? Yes!</vt:lpstr>
      <vt:lpstr>Take your work home</vt:lpstr>
      <vt:lpstr>Do you want to take your work home?</vt:lpstr>
      <vt:lpstr>Clean up / teardown</vt:lpstr>
      <vt:lpstr>Unplug and pack up</vt:lpstr>
      <vt:lpstr>More information</vt:lpstr>
      <vt:lpstr>End of the Advanced Workshop</vt:lpstr>
      <vt:lpstr>Appendix</vt:lpstr>
      <vt:lpstr>Maximum current per pin</vt:lpstr>
      <vt:lpstr>Calculation of the resistors</vt:lpstr>
      <vt:lpstr>Cost of the setup (1 of 2)</vt:lpstr>
      <vt:lpstr>Cost of the setup (2 of 2)</vt:lpstr>
      <vt:lpstr>The End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513</cp:revision>
  <dcterms:created xsi:type="dcterms:W3CDTF">2016-12-25T05:55:15Z</dcterms:created>
  <dcterms:modified xsi:type="dcterms:W3CDTF">2018-01-28T03:27:49Z</dcterms:modified>
</cp:coreProperties>
</file>